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diagrams/layout4.xml" ContentType="application/vnd.openxmlformats-officedocument.drawingml.diagramLayout+xml"/>
  <Override PartName="/ppt/diagrams/layout5.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6" r:id="rId3"/>
    <p:sldId id="267" r:id="rId4"/>
    <p:sldId id="265" r:id="rId5"/>
    <p:sldId id="258" r:id="rId6"/>
    <p:sldId id="259" r:id="rId7"/>
    <p:sldId id="269" r:id="rId8"/>
    <p:sldId id="270" r:id="rId9"/>
    <p:sldId id="268" r:id="rId10"/>
  </p:sldIdLst>
  <p:sldSz cx="9144000" cy="5143500" type="screen16x9"/>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8D4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050" autoAdjust="0"/>
  </p:normalViewPr>
  <p:slideViewPr>
    <p:cSldViewPr>
      <p:cViewPr varScale="1">
        <p:scale>
          <a:sx n="85" d="100"/>
          <a:sy n="85" d="100"/>
        </p:scale>
        <p:origin x="-736" y="-7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329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F01583-4E9E-4CD8-A032-94CDA79F14AD}"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de-DE"/>
        </a:p>
      </dgm:t>
    </dgm:pt>
    <dgm:pt modelId="{E151E351-42F9-468E-BB5A-38719225E3DA}">
      <dgm:prSet phldrT="[Text]" custT="1"/>
      <dgm:spPr/>
      <dgm:t>
        <a:bodyPr/>
        <a:lstStyle/>
        <a:p>
          <a:r>
            <a:rPr lang="en-GB" sz="2600" dirty="0"/>
            <a:t>Main Activities </a:t>
          </a:r>
          <a:r>
            <a:rPr lang="en-GB" sz="2600" dirty="0" smtClean="0"/>
            <a:t>Our </a:t>
          </a:r>
          <a:r>
            <a:rPr lang="en-GB" sz="2600" dirty="0"/>
            <a:t>Association in next years</a:t>
          </a:r>
          <a:endParaRPr lang="de-DE" sz="2600" dirty="0"/>
        </a:p>
      </dgm:t>
    </dgm:pt>
    <dgm:pt modelId="{C1BCCF44-5DA9-475F-9D10-1A6A7E59E6A0}" type="parTrans" cxnId="{34C30F78-8425-4848-B0E2-68982F72C948}">
      <dgm:prSet/>
      <dgm:spPr/>
      <dgm:t>
        <a:bodyPr/>
        <a:lstStyle/>
        <a:p>
          <a:endParaRPr lang="de-DE"/>
        </a:p>
      </dgm:t>
    </dgm:pt>
    <dgm:pt modelId="{C30765E1-57AE-4996-B3DE-67A842B527EB}" type="sibTrans" cxnId="{34C30F78-8425-4848-B0E2-68982F72C948}">
      <dgm:prSet/>
      <dgm:spPr/>
      <dgm:t>
        <a:bodyPr/>
        <a:lstStyle/>
        <a:p>
          <a:endParaRPr lang="de-DE"/>
        </a:p>
      </dgm:t>
    </dgm:pt>
    <dgm:pt modelId="{63470D5D-3AAC-4F0D-829D-EBF1BDFBA78A}">
      <dgm:prSet phldrT="[Text]"/>
      <dgm:spPr/>
      <dgm:t>
        <a:bodyPr/>
        <a:lstStyle/>
        <a:p>
          <a:r>
            <a:rPr lang="de-DE" dirty="0" smtClean="0"/>
            <a:t>Emphasize the role of strategic orientation of HE institutions towards regional development;</a:t>
          </a:r>
          <a:endParaRPr lang="de-DE" dirty="0"/>
        </a:p>
      </dgm:t>
    </dgm:pt>
    <dgm:pt modelId="{1EE4F769-6018-4AE2-B777-8A93E440C1F1}" type="parTrans" cxnId="{23F4EC2D-1369-4A03-96B6-C18A97E0DA20}">
      <dgm:prSet/>
      <dgm:spPr/>
      <dgm:t>
        <a:bodyPr/>
        <a:lstStyle/>
        <a:p>
          <a:endParaRPr lang="de-DE"/>
        </a:p>
      </dgm:t>
    </dgm:pt>
    <dgm:pt modelId="{8AE1435F-2A54-43FC-9026-B1BF899C29C8}" type="sibTrans" cxnId="{23F4EC2D-1369-4A03-96B6-C18A97E0DA20}">
      <dgm:prSet/>
      <dgm:spPr/>
      <dgm:t>
        <a:bodyPr/>
        <a:lstStyle/>
        <a:p>
          <a:endParaRPr lang="de-DE"/>
        </a:p>
      </dgm:t>
    </dgm:pt>
    <dgm:pt modelId="{E54E161F-5ED0-46BD-B515-26932DF8E2C9}">
      <dgm:prSet phldrT="[Text]"/>
      <dgm:spPr/>
      <dgm:t>
        <a:bodyPr/>
        <a:lstStyle/>
        <a:p>
          <a:r>
            <a:rPr lang="en-GB" dirty="0"/>
            <a:t>Our Main Demands from Government</a:t>
          </a:r>
          <a:endParaRPr lang="de-DE" dirty="0"/>
        </a:p>
      </dgm:t>
    </dgm:pt>
    <dgm:pt modelId="{C5C12216-296A-4D66-9649-106AA30AEB78}" type="parTrans" cxnId="{8F215656-0BC5-4485-8869-A0400FC381F9}">
      <dgm:prSet/>
      <dgm:spPr/>
      <dgm:t>
        <a:bodyPr/>
        <a:lstStyle/>
        <a:p>
          <a:endParaRPr lang="de-DE"/>
        </a:p>
      </dgm:t>
    </dgm:pt>
    <dgm:pt modelId="{76463548-2B0E-4206-AC1B-A812E0A88ADE}" type="sibTrans" cxnId="{8F215656-0BC5-4485-8869-A0400FC381F9}">
      <dgm:prSet/>
      <dgm:spPr/>
      <dgm:t>
        <a:bodyPr/>
        <a:lstStyle/>
        <a:p>
          <a:endParaRPr lang="de-DE"/>
        </a:p>
      </dgm:t>
    </dgm:pt>
    <dgm:pt modelId="{F0802CAE-0F31-4570-9A95-B216FCBDE55E}">
      <dgm:prSet phldrT="[Text]"/>
      <dgm:spPr/>
      <dgm:t>
        <a:bodyPr/>
        <a:lstStyle/>
        <a:p>
          <a:r>
            <a:rPr lang="de-DE" dirty="0" smtClean="0"/>
            <a:t>Include the contribution to regional development in the criteria of financing, accrediting and evaluation of HE institutions;</a:t>
          </a:r>
          <a:endParaRPr lang="de-DE" dirty="0"/>
        </a:p>
      </dgm:t>
    </dgm:pt>
    <dgm:pt modelId="{E7700AB4-F059-4136-936C-548EC45C7F3A}" type="parTrans" cxnId="{4C35DAE4-CBE6-4436-8C8D-CBB019D9697B}">
      <dgm:prSet/>
      <dgm:spPr/>
      <dgm:t>
        <a:bodyPr/>
        <a:lstStyle/>
        <a:p>
          <a:endParaRPr lang="de-DE"/>
        </a:p>
      </dgm:t>
    </dgm:pt>
    <dgm:pt modelId="{9D87F052-01D6-4895-A026-6EAF4D4C9981}" type="sibTrans" cxnId="{4C35DAE4-CBE6-4436-8C8D-CBB019D9697B}">
      <dgm:prSet/>
      <dgm:spPr/>
      <dgm:t>
        <a:bodyPr/>
        <a:lstStyle/>
        <a:p>
          <a:endParaRPr lang="de-DE"/>
        </a:p>
      </dgm:t>
    </dgm:pt>
    <dgm:pt modelId="{DEBDA075-BDE0-4207-AC23-08DFD44871EE}">
      <dgm:prSet phldrT="[Text]"/>
      <dgm:spPr/>
      <dgm:t>
        <a:bodyPr/>
        <a:lstStyle/>
        <a:p>
          <a:r>
            <a:rPr lang="de-DE" dirty="0" smtClean="0"/>
            <a:t>Assure a legislative framwework that distinguish clearly between PHE / VET and AHE;</a:t>
          </a:r>
          <a:endParaRPr lang="de-DE" dirty="0"/>
        </a:p>
      </dgm:t>
    </dgm:pt>
    <dgm:pt modelId="{2190DE59-04E3-4224-A59D-ABC848E3207C}" type="parTrans" cxnId="{CE636D59-D275-4BDD-83B4-1ED8514C6B89}">
      <dgm:prSet/>
      <dgm:spPr/>
    </dgm:pt>
    <dgm:pt modelId="{6F659CCA-9433-4208-8F91-1FF397BAFA70}" type="sibTrans" cxnId="{CE636D59-D275-4BDD-83B4-1ED8514C6B89}">
      <dgm:prSet/>
      <dgm:spPr/>
    </dgm:pt>
    <dgm:pt modelId="{5044C982-38D1-4D7A-8919-9902FF700286}" type="pres">
      <dgm:prSet presAssocID="{7FF01583-4E9E-4CD8-A032-94CDA79F14AD}" presName="linear" presStyleCnt="0">
        <dgm:presLayoutVars>
          <dgm:animLvl val="lvl"/>
          <dgm:resizeHandles val="exact"/>
        </dgm:presLayoutVars>
      </dgm:prSet>
      <dgm:spPr/>
      <dgm:t>
        <a:bodyPr/>
        <a:lstStyle/>
        <a:p>
          <a:endParaRPr lang="ro-RO"/>
        </a:p>
      </dgm:t>
    </dgm:pt>
    <dgm:pt modelId="{1E2FF655-F2BC-4A32-8F7C-CA3142B01718}" type="pres">
      <dgm:prSet presAssocID="{E151E351-42F9-468E-BB5A-38719225E3DA}" presName="parentText" presStyleLbl="node1" presStyleIdx="0" presStyleCnt="2" custLinFactNeighborX="-360" custLinFactNeighborY="-32853">
        <dgm:presLayoutVars>
          <dgm:chMax val="0"/>
          <dgm:bulletEnabled val="1"/>
        </dgm:presLayoutVars>
      </dgm:prSet>
      <dgm:spPr/>
      <dgm:t>
        <a:bodyPr/>
        <a:lstStyle/>
        <a:p>
          <a:endParaRPr lang="ro-RO"/>
        </a:p>
      </dgm:t>
    </dgm:pt>
    <dgm:pt modelId="{FFC33BD6-35A8-43CC-8E37-38F128624AEE}" type="pres">
      <dgm:prSet presAssocID="{E151E351-42F9-468E-BB5A-38719225E3DA}" presName="childText" presStyleLbl="revTx" presStyleIdx="0" presStyleCnt="2">
        <dgm:presLayoutVars>
          <dgm:bulletEnabled val="1"/>
        </dgm:presLayoutVars>
      </dgm:prSet>
      <dgm:spPr/>
      <dgm:t>
        <a:bodyPr/>
        <a:lstStyle/>
        <a:p>
          <a:endParaRPr lang="ro-RO"/>
        </a:p>
      </dgm:t>
    </dgm:pt>
    <dgm:pt modelId="{97A64726-0E80-410A-87B3-CDADA2726A27}" type="pres">
      <dgm:prSet presAssocID="{E54E161F-5ED0-46BD-B515-26932DF8E2C9}" presName="parentText" presStyleLbl="node1" presStyleIdx="1" presStyleCnt="2">
        <dgm:presLayoutVars>
          <dgm:chMax val="0"/>
          <dgm:bulletEnabled val="1"/>
        </dgm:presLayoutVars>
      </dgm:prSet>
      <dgm:spPr/>
      <dgm:t>
        <a:bodyPr/>
        <a:lstStyle/>
        <a:p>
          <a:endParaRPr lang="ro-RO"/>
        </a:p>
      </dgm:t>
    </dgm:pt>
    <dgm:pt modelId="{9B7EEAE4-3C6F-491A-B783-B0B654CC776B}" type="pres">
      <dgm:prSet presAssocID="{E54E161F-5ED0-46BD-B515-26932DF8E2C9}" presName="childText" presStyleLbl="revTx" presStyleIdx="1" presStyleCnt="2">
        <dgm:presLayoutVars>
          <dgm:bulletEnabled val="1"/>
        </dgm:presLayoutVars>
      </dgm:prSet>
      <dgm:spPr/>
      <dgm:t>
        <a:bodyPr/>
        <a:lstStyle/>
        <a:p>
          <a:endParaRPr lang="ro-RO"/>
        </a:p>
      </dgm:t>
    </dgm:pt>
  </dgm:ptLst>
  <dgm:cxnLst>
    <dgm:cxn modelId="{C182052C-0B74-4A79-8288-0E0122CAB28E}" type="presOf" srcId="{63470D5D-3AAC-4F0D-829D-EBF1BDFBA78A}" destId="{FFC33BD6-35A8-43CC-8E37-38F128624AEE}" srcOrd="0" destOrd="0" presId="urn:microsoft.com/office/officeart/2005/8/layout/vList2"/>
    <dgm:cxn modelId="{E42C2001-777A-4928-BB06-50B03A663EC2}" type="presOf" srcId="{E54E161F-5ED0-46BD-B515-26932DF8E2C9}" destId="{97A64726-0E80-410A-87B3-CDADA2726A27}" srcOrd="0" destOrd="0" presId="urn:microsoft.com/office/officeart/2005/8/layout/vList2"/>
    <dgm:cxn modelId="{24DD5538-7B47-486B-965E-DAF4ECAC630D}" type="presOf" srcId="{E151E351-42F9-468E-BB5A-38719225E3DA}" destId="{1E2FF655-F2BC-4A32-8F7C-CA3142B01718}" srcOrd="0" destOrd="0" presId="urn:microsoft.com/office/officeart/2005/8/layout/vList2"/>
    <dgm:cxn modelId="{23F4EC2D-1369-4A03-96B6-C18A97E0DA20}" srcId="{E151E351-42F9-468E-BB5A-38719225E3DA}" destId="{63470D5D-3AAC-4F0D-829D-EBF1BDFBA78A}" srcOrd="0" destOrd="0" parTransId="{1EE4F769-6018-4AE2-B777-8A93E440C1F1}" sibTransId="{8AE1435F-2A54-43FC-9026-B1BF899C29C8}"/>
    <dgm:cxn modelId="{4C35DAE4-CBE6-4436-8C8D-CBB019D9697B}" srcId="{E54E161F-5ED0-46BD-B515-26932DF8E2C9}" destId="{F0802CAE-0F31-4570-9A95-B216FCBDE55E}" srcOrd="0" destOrd="0" parTransId="{E7700AB4-F059-4136-936C-548EC45C7F3A}" sibTransId="{9D87F052-01D6-4895-A026-6EAF4D4C9981}"/>
    <dgm:cxn modelId="{D1FCE130-36C3-4B77-BE47-8AF559F4909A}" type="presOf" srcId="{7FF01583-4E9E-4CD8-A032-94CDA79F14AD}" destId="{5044C982-38D1-4D7A-8919-9902FF700286}" srcOrd="0" destOrd="0" presId="urn:microsoft.com/office/officeart/2005/8/layout/vList2"/>
    <dgm:cxn modelId="{34C30F78-8425-4848-B0E2-68982F72C948}" srcId="{7FF01583-4E9E-4CD8-A032-94CDA79F14AD}" destId="{E151E351-42F9-468E-BB5A-38719225E3DA}" srcOrd="0" destOrd="0" parTransId="{C1BCCF44-5DA9-475F-9D10-1A6A7E59E6A0}" sibTransId="{C30765E1-57AE-4996-B3DE-67A842B527EB}"/>
    <dgm:cxn modelId="{CE636D59-D275-4BDD-83B4-1ED8514C6B89}" srcId="{E54E161F-5ED0-46BD-B515-26932DF8E2C9}" destId="{DEBDA075-BDE0-4207-AC23-08DFD44871EE}" srcOrd="1" destOrd="0" parTransId="{2190DE59-04E3-4224-A59D-ABC848E3207C}" sibTransId="{6F659CCA-9433-4208-8F91-1FF397BAFA70}"/>
    <dgm:cxn modelId="{BA175CBF-189C-49D3-ACBA-E58F38067B4F}" type="presOf" srcId="{DEBDA075-BDE0-4207-AC23-08DFD44871EE}" destId="{9B7EEAE4-3C6F-491A-B783-B0B654CC776B}" srcOrd="0" destOrd="1" presId="urn:microsoft.com/office/officeart/2005/8/layout/vList2"/>
    <dgm:cxn modelId="{8F215656-0BC5-4485-8869-A0400FC381F9}" srcId="{7FF01583-4E9E-4CD8-A032-94CDA79F14AD}" destId="{E54E161F-5ED0-46BD-B515-26932DF8E2C9}" srcOrd="1" destOrd="0" parTransId="{C5C12216-296A-4D66-9649-106AA30AEB78}" sibTransId="{76463548-2B0E-4206-AC1B-A812E0A88ADE}"/>
    <dgm:cxn modelId="{D8449DA6-4683-484F-BD64-47A4FFA78ECD}" type="presOf" srcId="{F0802CAE-0F31-4570-9A95-B216FCBDE55E}" destId="{9B7EEAE4-3C6F-491A-B783-B0B654CC776B}" srcOrd="0" destOrd="0" presId="urn:microsoft.com/office/officeart/2005/8/layout/vList2"/>
    <dgm:cxn modelId="{E7A4E3C7-D6B5-4609-AACD-4F1728D05B1E}" type="presParOf" srcId="{5044C982-38D1-4D7A-8919-9902FF700286}" destId="{1E2FF655-F2BC-4A32-8F7C-CA3142B01718}" srcOrd="0" destOrd="0" presId="urn:microsoft.com/office/officeart/2005/8/layout/vList2"/>
    <dgm:cxn modelId="{1E2CDFF6-474B-4F09-ABA2-BD0537A48C60}" type="presParOf" srcId="{5044C982-38D1-4D7A-8919-9902FF700286}" destId="{FFC33BD6-35A8-43CC-8E37-38F128624AEE}" srcOrd="1" destOrd="0" presId="urn:microsoft.com/office/officeart/2005/8/layout/vList2"/>
    <dgm:cxn modelId="{D1FD3795-254A-48E3-9E69-7E6D962A5D75}" type="presParOf" srcId="{5044C982-38D1-4D7A-8919-9902FF700286}" destId="{97A64726-0E80-410A-87B3-CDADA2726A27}" srcOrd="2" destOrd="0" presId="urn:microsoft.com/office/officeart/2005/8/layout/vList2"/>
    <dgm:cxn modelId="{6E4520D5-5572-4003-BCA3-6B8DC7173278}" type="presParOf" srcId="{5044C982-38D1-4D7A-8919-9902FF700286}" destId="{9B7EEAE4-3C6F-491A-B783-B0B654CC776B}" srcOrd="3"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F01583-4E9E-4CD8-A032-94CDA79F14AD}"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de-DE"/>
        </a:p>
      </dgm:t>
    </dgm:pt>
    <dgm:pt modelId="{E151E351-42F9-468E-BB5A-38719225E3DA}">
      <dgm:prSet phldrT="[Text]" custT="1"/>
      <dgm:spPr/>
      <dgm:t>
        <a:bodyPr/>
        <a:lstStyle/>
        <a:p>
          <a:r>
            <a:rPr lang="en-GB" sz="2700" dirty="0"/>
            <a:t>Main Activities Our Association in next years</a:t>
          </a:r>
          <a:endParaRPr lang="de-DE" sz="2700" dirty="0"/>
        </a:p>
      </dgm:t>
    </dgm:pt>
    <dgm:pt modelId="{C1BCCF44-5DA9-475F-9D10-1A6A7E59E6A0}" type="parTrans" cxnId="{34C30F78-8425-4848-B0E2-68982F72C948}">
      <dgm:prSet/>
      <dgm:spPr/>
      <dgm:t>
        <a:bodyPr/>
        <a:lstStyle/>
        <a:p>
          <a:endParaRPr lang="de-DE"/>
        </a:p>
      </dgm:t>
    </dgm:pt>
    <dgm:pt modelId="{C30765E1-57AE-4996-B3DE-67A842B527EB}" type="sibTrans" cxnId="{34C30F78-8425-4848-B0E2-68982F72C948}">
      <dgm:prSet/>
      <dgm:spPr/>
      <dgm:t>
        <a:bodyPr/>
        <a:lstStyle/>
        <a:p>
          <a:endParaRPr lang="de-DE"/>
        </a:p>
      </dgm:t>
    </dgm:pt>
    <dgm:pt modelId="{63470D5D-3AAC-4F0D-829D-EBF1BDFBA78A}">
      <dgm:prSet phldrT="[Text]"/>
      <dgm:spPr/>
      <dgm:t>
        <a:bodyPr/>
        <a:lstStyle/>
        <a:p>
          <a:r>
            <a:rPr lang="de-DE" dirty="0" smtClean="0"/>
            <a:t>Increase awareness regarding the role of professional experience of lecturers;</a:t>
          </a:r>
          <a:endParaRPr lang="de-DE" dirty="0"/>
        </a:p>
      </dgm:t>
    </dgm:pt>
    <dgm:pt modelId="{1EE4F769-6018-4AE2-B777-8A93E440C1F1}" type="parTrans" cxnId="{23F4EC2D-1369-4A03-96B6-C18A97E0DA20}">
      <dgm:prSet/>
      <dgm:spPr/>
      <dgm:t>
        <a:bodyPr/>
        <a:lstStyle/>
        <a:p>
          <a:endParaRPr lang="de-DE"/>
        </a:p>
      </dgm:t>
    </dgm:pt>
    <dgm:pt modelId="{8AE1435F-2A54-43FC-9026-B1BF899C29C8}" type="sibTrans" cxnId="{23F4EC2D-1369-4A03-96B6-C18A97E0DA20}">
      <dgm:prSet/>
      <dgm:spPr/>
      <dgm:t>
        <a:bodyPr/>
        <a:lstStyle/>
        <a:p>
          <a:endParaRPr lang="de-DE"/>
        </a:p>
      </dgm:t>
    </dgm:pt>
    <dgm:pt modelId="{E54E161F-5ED0-46BD-B515-26932DF8E2C9}">
      <dgm:prSet phldrT="[Text]" custT="1"/>
      <dgm:spPr/>
      <dgm:t>
        <a:bodyPr/>
        <a:lstStyle/>
        <a:p>
          <a:r>
            <a:rPr lang="en-GB" sz="2600" dirty="0"/>
            <a:t>Our Main Demands from Government</a:t>
          </a:r>
          <a:endParaRPr lang="de-DE" sz="2600" dirty="0"/>
        </a:p>
      </dgm:t>
    </dgm:pt>
    <dgm:pt modelId="{C5C12216-296A-4D66-9649-106AA30AEB78}" type="parTrans" cxnId="{8F215656-0BC5-4485-8869-A0400FC381F9}">
      <dgm:prSet/>
      <dgm:spPr/>
      <dgm:t>
        <a:bodyPr/>
        <a:lstStyle/>
        <a:p>
          <a:endParaRPr lang="de-DE"/>
        </a:p>
      </dgm:t>
    </dgm:pt>
    <dgm:pt modelId="{76463548-2B0E-4206-AC1B-A812E0A88ADE}" type="sibTrans" cxnId="{8F215656-0BC5-4485-8869-A0400FC381F9}">
      <dgm:prSet/>
      <dgm:spPr/>
      <dgm:t>
        <a:bodyPr/>
        <a:lstStyle/>
        <a:p>
          <a:endParaRPr lang="de-DE"/>
        </a:p>
      </dgm:t>
    </dgm:pt>
    <dgm:pt modelId="{F0802CAE-0F31-4570-9A95-B216FCBDE55E}">
      <dgm:prSet phldrT="[Text]"/>
      <dgm:spPr/>
      <dgm:t>
        <a:bodyPr/>
        <a:lstStyle/>
        <a:p>
          <a:r>
            <a:rPr lang="de-DE" dirty="0" smtClean="0"/>
            <a:t>Harmonize reglementations in QA regarding conflicts of jursidiction, levels of expertise, and payment policy specific to PHE;</a:t>
          </a:r>
          <a:endParaRPr lang="de-DE" dirty="0"/>
        </a:p>
      </dgm:t>
    </dgm:pt>
    <dgm:pt modelId="{E7700AB4-F059-4136-936C-548EC45C7F3A}" type="parTrans" cxnId="{4C35DAE4-CBE6-4436-8C8D-CBB019D9697B}">
      <dgm:prSet/>
      <dgm:spPr/>
      <dgm:t>
        <a:bodyPr/>
        <a:lstStyle/>
        <a:p>
          <a:endParaRPr lang="de-DE"/>
        </a:p>
      </dgm:t>
    </dgm:pt>
    <dgm:pt modelId="{9D87F052-01D6-4895-A026-6EAF4D4C9981}" type="sibTrans" cxnId="{4C35DAE4-CBE6-4436-8C8D-CBB019D9697B}">
      <dgm:prSet/>
      <dgm:spPr/>
      <dgm:t>
        <a:bodyPr/>
        <a:lstStyle/>
        <a:p>
          <a:endParaRPr lang="de-DE"/>
        </a:p>
      </dgm:t>
    </dgm:pt>
    <dgm:pt modelId="{2CCE3D01-B771-4DA9-93CB-46441D26C4D0}">
      <dgm:prSet phldrT="[Text]"/>
      <dgm:spPr/>
      <dgm:t>
        <a:bodyPr/>
        <a:lstStyle/>
        <a:p>
          <a:r>
            <a:rPr lang="de-DE" dirty="0" smtClean="0"/>
            <a:t>Establish clear causes of skill shortages (education vs. emigration vs. other causes?)</a:t>
          </a:r>
          <a:endParaRPr lang="de-DE" dirty="0"/>
        </a:p>
      </dgm:t>
    </dgm:pt>
    <dgm:pt modelId="{520C15DE-5432-4E94-8E67-50255E321D1A}" type="parTrans" cxnId="{8A6ADDFF-F284-4BCC-BAE1-4FA4ED8397F8}">
      <dgm:prSet/>
      <dgm:spPr/>
      <dgm:t>
        <a:bodyPr/>
        <a:lstStyle/>
        <a:p>
          <a:endParaRPr lang="ro-RO"/>
        </a:p>
      </dgm:t>
    </dgm:pt>
    <dgm:pt modelId="{A64B697B-31CF-47B8-9CDE-1363E171EF1F}" type="sibTrans" cxnId="{8A6ADDFF-F284-4BCC-BAE1-4FA4ED8397F8}">
      <dgm:prSet/>
      <dgm:spPr/>
      <dgm:t>
        <a:bodyPr/>
        <a:lstStyle/>
        <a:p>
          <a:endParaRPr lang="ro-RO"/>
        </a:p>
      </dgm:t>
    </dgm:pt>
    <dgm:pt modelId="{5044C982-38D1-4D7A-8919-9902FF700286}" type="pres">
      <dgm:prSet presAssocID="{7FF01583-4E9E-4CD8-A032-94CDA79F14AD}" presName="linear" presStyleCnt="0">
        <dgm:presLayoutVars>
          <dgm:animLvl val="lvl"/>
          <dgm:resizeHandles val="exact"/>
        </dgm:presLayoutVars>
      </dgm:prSet>
      <dgm:spPr/>
      <dgm:t>
        <a:bodyPr/>
        <a:lstStyle/>
        <a:p>
          <a:endParaRPr lang="ro-RO"/>
        </a:p>
      </dgm:t>
    </dgm:pt>
    <dgm:pt modelId="{1E2FF655-F2BC-4A32-8F7C-CA3142B01718}" type="pres">
      <dgm:prSet presAssocID="{E151E351-42F9-468E-BB5A-38719225E3DA}" presName="parentText" presStyleLbl="node1" presStyleIdx="0" presStyleCnt="2">
        <dgm:presLayoutVars>
          <dgm:chMax val="0"/>
          <dgm:bulletEnabled val="1"/>
        </dgm:presLayoutVars>
      </dgm:prSet>
      <dgm:spPr/>
      <dgm:t>
        <a:bodyPr/>
        <a:lstStyle/>
        <a:p>
          <a:endParaRPr lang="ro-RO"/>
        </a:p>
      </dgm:t>
    </dgm:pt>
    <dgm:pt modelId="{FFC33BD6-35A8-43CC-8E37-38F128624AEE}" type="pres">
      <dgm:prSet presAssocID="{E151E351-42F9-468E-BB5A-38719225E3DA}" presName="childText" presStyleLbl="revTx" presStyleIdx="0" presStyleCnt="2">
        <dgm:presLayoutVars>
          <dgm:bulletEnabled val="1"/>
        </dgm:presLayoutVars>
      </dgm:prSet>
      <dgm:spPr/>
      <dgm:t>
        <a:bodyPr/>
        <a:lstStyle/>
        <a:p>
          <a:endParaRPr lang="ro-RO"/>
        </a:p>
      </dgm:t>
    </dgm:pt>
    <dgm:pt modelId="{97A64726-0E80-410A-87B3-CDADA2726A27}" type="pres">
      <dgm:prSet presAssocID="{E54E161F-5ED0-46BD-B515-26932DF8E2C9}" presName="parentText" presStyleLbl="node1" presStyleIdx="1" presStyleCnt="2">
        <dgm:presLayoutVars>
          <dgm:chMax val="0"/>
          <dgm:bulletEnabled val="1"/>
        </dgm:presLayoutVars>
      </dgm:prSet>
      <dgm:spPr/>
      <dgm:t>
        <a:bodyPr/>
        <a:lstStyle/>
        <a:p>
          <a:endParaRPr lang="ro-RO"/>
        </a:p>
      </dgm:t>
    </dgm:pt>
    <dgm:pt modelId="{9B7EEAE4-3C6F-491A-B783-B0B654CC776B}" type="pres">
      <dgm:prSet presAssocID="{E54E161F-5ED0-46BD-B515-26932DF8E2C9}" presName="childText" presStyleLbl="revTx" presStyleIdx="1" presStyleCnt="2">
        <dgm:presLayoutVars>
          <dgm:bulletEnabled val="1"/>
        </dgm:presLayoutVars>
      </dgm:prSet>
      <dgm:spPr/>
      <dgm:t>
        <a:bodyPr/>
        <a:lstStyle/>
        <a:p>
          <a:endParaRPr lang="ro-RO"/>
        </a:p>
      </dgm:t>
    </dgm:pt>
  </dgm:ptLst>
  <dgm:cxnLst>
    <dgm:cxn modelId="{C182052C-0B74-4A79-8288-0E0122CAB28E}" type="presOf" srcId="{63470D5D-3AAC-4F0D-829D-EBF1BDFBA78A}" destId="{FFC33BD6-35A8-43CC-8E37-38F128624AEE}" srcOrd="0" destOrd="0" presId="urn:microsoft.com/office/officeart/2005/8/layout/vList2"/>
    <dgm:cxn modelId="{BA65F23C-43A4-45C8-8A01-5288E4CD8A76}" type="presOf" srcId="{2CCE3D01-B771-4DA9-93CB-46441D26C4D0}" destId="{FFC33BD6-35A8-43CC-8E37-38F128624AEE}" srcOrd="0" destOrd="1" presId="urn:microsoft.com/office/officeart/2005/8/layout/vList2"/>
    <dgm:cxn modelId="{E42C2001-777A-4928-BB06-50B03A663EC2}" type="presOf" srcId="{E54E161F-5ED0-46BD-B515-26932DF8E2C9}" destId="{97A64726-0E80-410A-87B3-CDADA2726A27}" srcOrd="0" destOrd="0" presId="urn:microsoft.com/office/officeart/2005/8/layout/vList2"/>
    <dgm:cxn modelId="{24DD5538-7B47-486B-965E-DAF4ECAC630D}" type="presOf" srcId="{E151E351-42F9-468E-BB5A-38719225E3DA}" destId="{1E2FF655-F2BC-4A32-8F7C-CA3142B01718}" srcOrd="0" destOrd="0" presId="urn:microsoft.com/office/officeart/2005/8/layout/vList2"/>
    <dgm:cxn modelId="{23F4EC2D-1369-4A03-96B6-C18A97E0DA20}" srcId="{E151E351-42F9-468E-BB5A-38719225E3DA}" destId="{63470D5D-3AAC-4F0D-829D-EBF1BDFBA78A}" srcOrd="0" destOrd="0" parTransId="{1EE4F769-6018-4AE2-B777-8A93E440C1F1}" sibTransId="{8AE1435F-2A54-43FC-9026-B1BF899C29C8}"/>
    <dgm:cxn modelId="{4C35DAE4-CBE6-4436-8C8D-CBB019D9697B}" srcId="{E54E161F-5ED0-46BD-B515-26932DF8E2C9}" destId="{F0802CAE-0F31-4570-9A95-B216FCBDE55E}" srcOrd="0" destOrd="0" parTransId="{E7700AB4-F059-4136-936C-548EC45C7F3A}" sibTransId="{9D87F052-01D6-4895-A026-6EAF4D4C9981}"/>
    <dgm:cxn modelId="{D1FCE130-36C3-4B77-BE47-8AF559F4909A}" type="presOf" srcId="{7FF01583-4E9E-4CD8-A032-94CDA79F14AD}" destId="{5044C982-38D1-4D7A-8919-9902FF700286}" srcOrd="0" destOrd="0" presId="urn:microsoft.com/office/officeart/2005/8/layout/vList2"/>
    <dgm:cxn modelId="{8A6ADDFF-F284-4BCC-BAE1-4FA4ED8397F8}" srcId="{E151E351-42F9-468E-BB5A-38719225E3DA}" destId="{2CCE3D01-B771-4DA9-93CB-46441D26C4D0}" srcOrd="1" destOrd="0" parTransId="{520C15DE-5432-4E94-8E67-50255E321D1A}" sibTransId="{A64B697B-31CF-47B8-9CDE-1363E171EF1F}"/>
    <dgm:cxn modelId="{34C30F78-8425-4848-B0E2-68982F72C948}" srcId="{7FF01583-4E9E-4CD8-A032-94CDA79F14AD}" destId="{E151E351-42F9-468E-BB5A-38719225E3DA}" srcOrd="0" destOrd="0" parTransId="{C1BCCF44-5DA9-475F-9D10-1A6A7E59E6A0}" sibTransId="{C30765E1-57AE-4996-B3DE-67A842B527EB}"/>
    <dgm:cxn modelId="{8F215656-0BC5-4485-8869-A0400FC381F9}" srcId="{7FF01583-4E9E-4CD8-A032-94CDA79F14AD}" destId="{E54E161F-5ED0-46BD-B515-26932DF8E2C9}" srcOrd="1" destOrd="0" parTransId="{C5C12216-296A-4D66-9649-106AA30AEB78}" sibTransId="{76463548-2B0E-4206-AC1B-A812E0A88ADE}"/>
    <dgm:cxn modelId="{D8449DA6-4683-484F-BD64-47A4FFA78ECD}" type="presOf" srcId="{F0802CAE-0F31-4570-9A95-B216FCBDE55E}" destId="{9B7EEAE4-3C6F-491A-B783-B0B654CC776B}" srcOrd="0" destOrd="0" presId="urn:microsoft.com/office/officeart/2005/8/layout/vList2"/>
    <dgm:cxn modelId="{E7A4E3C7-D6B5-4609-AACD-4F1728D05B1E}" type="presParOf" srcId="{5044C982-38D1-4D7A-8919-9902FF700286}" destId="{1E2FF655-F2BC-4A32-8F7C-CA3142B01718}" srcOrd="0" destOrd="0" presId="urn:microsoft.com/office/officeart/2005/8/layout/vList2"/>
    <dgm:cxn modelId="{1E2CDFF6-474B-4F09-ABA2-BD0537A48C60}" type="presParOf" srcId="{5044C982-38D1-4D7A-8919-9902FF700286}" destId="{FFC33BD6-35A8-43CC-8E37-38F128624AEE}" srcOrd="1" destOrd="0" presId="urn:microsoft.com/office/officeart/2005/8/layout/vList2"/>
    <dgm:cxn modelId="{D1FD3795-254A-48E3-9E69-7E6D962A5D75}" type="presParOf" srcId="{5044C982-38D1-4D7A-8919-9902FF700286}" destId="{97A64726-0E80-410A-87B3-CDADA2726A27}" srcOrd="2" destOrd="0" presId="urn:microsoft.com/office/officeart/2005/8/layout/vList2"/>
    <dgm:cxn modelId="{6E4520D5-5572-4003-BCA3-6B8DC7173278}" type="presParOf" srcId="{5044C982-38D1-4D7A-8919-9902FF700286}" destId="{9B7EEAE4-3C6F-491A-B783-B0B654CC776B}" srcOrd="3"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F01583-4E9E-4CD8-A032-94CDA79F14AD}"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de-DE"/>
        </a:p>
      </dgm:t>
    </dgm:pt>
    <dgm:pt modelId="{E151E351-42F9-468E-BB5A-38719225E3DA}">
      <dgm:prSet phldrT="[Text]"/>
      <dgm:spPr/>
      <dgm:t>
        <a:bodyPr/>
        <a:lstStyle/>
        <a:p>
          <a:r>
            <a:rPr lang="en-GB" dirty="0"/>
            <a:t>Main Activities Our Association in next years</a:t>
          </a:r>
          <a:endParaRPr lang="de-DE" dirty="0"/>
        </a:p>
      </dgm:t>
    </dgm:pt>
    <dgm:pt modelId="{C1BCCF44-5DA9-475F-9D10-1A6A7E59E6A0}" type="parTrans" cxnId="{34C30F78-8425-4848-B0E2-68982F72C948}">
      <dgm:prSet/>
      <dgm:spPr/>
      <dgm:t>
        <a:bodyPr/>
        <a:lstStyle/>
        <a:p>
          <a:endParaRPr lang="de-DE"/>
        </a:p>
      </dgm:t>
    </dgm:pt>
    <dgm:pt modelId="{C30765E1-57AE-4996-B3DE-67A842B527EB}" type="sibTrans" cxnId="{34C30F78-8425-4848-B0E2-68982F72C948}">
      <dgm:prSet/>
      <dgm:spPr/>
      <dgm:t>
        <a:bodyPr/>
        <a:lstStyle/>
        <a:p>
          <a:endParaRPr lang="de-DE"/>
        </a:p>
      </dgm:t>
    </dgm:pt>
    <dgm:pt modelId="{63470D5D-3AAC-4F0D-829D-EBF1BDFBA78A}">
      <dgm:prSet phldrT="[Text]"/>
      <dgm:spPr/>
      <dgm:t>
        <a:bodyPr/>
        <a:lstStyle/>
        <a:p>
          <a:r>
            <a:rPr lang="en-GB" dirty="0" smtClean="0">
              <a:solidFill>
                <a:schemeClr val="tx1"/>
              </a:solidFill>
              <a:latin typeface="+mn-lt"/>
              <a:ea typeface="+mn-ea"/>
              <a:cs typeface="+mn-cs"/>
            </a:rPr>
            <a:t>Making collaboration protocols mandatory and binding</a:t>
          </a:r>
          <a:endParaRPr lang="de-DE" dirty="0"/>
        </a:p>
      </dgm:t>
    </dgm:pt>
    <dgm:pt modelId="{1EE4F769-6018-4AE2-B777-8A93E440C1F1}" type="parTrans" cxnId="{23F4EC2D-1369-4A03-96B6-C18A97E0DA20}">
      <dgm:prSet/>
      <dgm:spPr/>
      <dgm:t>
        <a:bodyPr/>
        <a:lstStyle/>
        <a:p>
          <a:endParaRPr lang="de-DE"/>
        </a:p>
      </dgm:t>
    </dgm:pt>
    <dgm:pt modelId="{8AE1435F-2A54-43FC-9026-B1BF899C29C8}" type="sibTrans" cxnId="{23F4EC2D-1369-4A03-96B6-C18A97E0DA20}">
      <dgm:prSet/>
      <dgm:spPr/>
      <dgm:t>
        <a:bodyPr/>
        <a:lstStyle/>
        <a:p>
          <a:endParaRPr lang="de-DE"/>
        </a:p>
      </dgm:t>
    </dgm:pt>
    <dgm:pt modelId="{E54E161F-5ED0-46BD-B515-26932DF8E2C9}">
      <dgm:prSet phldrT="[Text]"/>
      <dgm:spPr/>
      <dgm:t>
        <a:bodyPr/>
        <a:lstStyle/>
        <a:p>
          <a:r>
            <a:rPr lang="en-GB" dirty="0"/>
            <a:t>Our Main Demands from Government</a:t>
          </a:r>
          <a:endParaRPr lang="de-DE" dirty="0"/>
        </a:p>
      </dgm:t>
    </dgm:pt>
    <dgm:pt modelId="{C5C12216-296A-4D66-9649-106AA30AEB78}" type="parTrans" cxnId="{8F215656-0BC5-4485-8869-A0400FC381F9}">
      <dgm:prSet/>
      <dgm:spPr/>
      <dgm:t>
        <a:bodyPr/>
        <a:lstStyle/>
        <a:p>
          <a:endParaRPr lang="de-DE"/>
        </a:p>
      </dgm:t>
    </dgm:pt>
    <dgm:pt modelId="{76463548-2B0E-4206-AC1B-A812E0A88ADE}" type="sibTrans" cxnId="{8F215656-0BC5-4485-8869-A0400FC381F9}">
      <dgm:prSet/>
      <dgm:spPr/>
      <dgm:t>
        <a:bodyPr/>
        <a:lstStyle/>
        <a:p>
          <a:endParaRPr lang="de-DE"/>
        </a:p>
      </dgm:t>
    </dgm:pt>
    <dgm:pt modelId="{F0802CAE-0F31-4570-9A95-B216FCBDE55E}">
      <dgm:prSet phldrT="[Text]"/>
      <dgm:spPr/>
      <dgm:t>
        <a:bodyPr/>
        <a:lstStyle/>
        <a:p>
          <a:pPr rtl="0"/>
          <a:r>
            <a:rPr lang="en-GB" dirty="0" smtClean="0">
              <a:solidFill>
                <a:schemeClr val="tx1"/>
              </a:solidFill>
              <a:latin typeface="+mn-lt"/>
              <a:ea typeface="+mn-ea"/>
              <a:cs typeface="+mn-cs"/>
            </a:rPr>
            <a:t>Changing the structure of the academic year to accommodate larger periods of practice (&gt; two weeks)</a:t>
          </a:r>
          <a:endParaRPr lang="de-DE" dirty="0"/>
        </a:p>
      </dgm:t>
    </dgm:pt>
    <dgm:pt modelId="{E7700AB4-F059-4136-936C-548EC45C7F3A}" type="parTrans" cxnId="{4C35DAE4-CBE6-4436-8C8D-CBB019D9697B}">
      <dgm:prSet/>
      <dgm:spPr/>
      <dgm:t>
        <a:bodyPr/>
        <a:lstStyle/>
        <a:p>
          <a:endParaRPr lang="de-DE"/>
        </a:p>
      </dgm:t>
    </dgm:pt>
    <dgm:pt modelId="{9D87F052-01D6-4895-A026-6EAF4D4C9981}" type="sibTrans" cxnId="{4C35DAE4-CBE6-4436-8C8D-CBB019D9697B}">
      <dgm:prSet/>
      <dgm:spPr/>
      <dgm:t>
        <a:bodyPr/>
        <a:lstStyle/>
        <a:p>
          <a:endParaRPr lang="de-DE"/>
        </a:p>
      </dgm:t>
    </dgm:pt>
    <dgm:pt modelId="{C5BC7B85-63B1-46A9-BD60-5D4E199A300A}">
      <dgm:prSet phldrT="[Text]"/>
      <dgm:spPr/>
      <dgm:t>
        <a:bodyPr/>
        <a:lstStyle/>
        <a:p>
          <a:pPr rtl="0"/>
          <a:r>
            <a:rPr lang="en-GB" dirty="0" smtClean="0">
              <a:solidFill>
                <a:schemeClr val="tx1"/>
              </a:solidFill>
              <a:latin typeface="+mn-lt"/>
              <a:ea typeface="+mn-ea"/>
              <a:cs typeface="+mn-cs"/>
            </a:rPr>
            <a:t>Implementing a </a:t>
          </a:r>
          <a:r>
            <a:rPr lang="en-GB" dirty="0" smtClean="0">
              <a:solidFill>
                <a:schemeClr val="tx1"/>
              </a:solidFill>
              <a:latin typeface="+mn-lt"/>
              <a:ea typeface="+mn-ea"/>
              <a:cs typeface="+mn-cs"/>
            </a:rPr>
            <a:t>national </a:t>
          </a:r>
          <a:r>
            <a:rPr lang="en-GB" dirty="0" smtClean="0">
              <a:solidFill>
                <a:schemeClr val="tx1"/>
              </a:solidFill>
              <a:latin typeface="+mn-lt"/>
              <a:ea typeface="+mn-ea"/>
              <a:cs typeface="+mn-cs"/>
            </a:rPr>
            <a:t>database</a:t>
          </a:r>
          <a:r>
            <a:rPr lang="en-GB" dirty="0" smtClean="0">
              <a:solidFill>
                <a:schemeClr val="tx1"/>
              </a:solidFill>
              <a:latin typeface="+mn-lt"/>
              <a:ea typeface="+mn-ea"/>
              <a:cs typeface="+mn-cs"/>
            </a:rPr>
            <a:t>, providing access to the employers</a:t>
          </a:r>
          <a:endParaRPr lang="de-DE" dirty="0"/>
        </a:p>
      </dgm:t>
    </dgm:pt>
    <dgm:pt modelId="{5D2470B9-4F61-4AF1-8B1B-3F985E30D7B7}" type="parTrans" cxnId="{C58F8FCD-7723-4843-AFB2-8EAEBD526E98}">
      <dgm:prSet/>
      <dgm:spPr/>
      <dgm:t>
        <a:bodyPr/>
        <a:lstStyle/>
        <a:p>
          <a:endParaRPr lang="en-US"/>
        </a:p>
      </dgm:t>
    </dgm:pt>
    <dgm:pt modelId="{DEF66465-3EFE-41A2-8F83-8D192CEB2F84}" type="sibTrans" cxnId="{C58F8FCD-7723-4843-AFB2-8EAEBD526E98}">
      <dgm:prSet/>
      <dgm:spPr/>
      <dgm:t>
        <a:bodyPr/>
        <a:lstStyle/>
        <a:p>
          <a:endParaRPr lang="en-US"/>
        </a:p>
      </dgm:t>
    </dgm:pt>
    <dgm:pt modelId="{7B0A001E-0FE8-4E91-B8F1-477F561EDAF3}">
      <dgm:prSet phldrT="[Text]"/>
      <dgm:spPr/>
      <dgm:t>
        <a:bodyPr/>
        <a:lstStyle/>
        <a:p>
          <a:r>
            <a:rPr lang="en-US" dirty="0" smtClean="0">
              <a:solidFill>
                <a:schemeClr val="tx1"/>
              </a:solidFill>
              <a:latin typeface="+mn-lt"/>
              <a:ea typeface="+mn-ea"/>
              <a:cs typeface="+mn-cs"/>
            </a:rPr>
            <a:t>Providing b</a:t>
          </a:r>
          <a:r>
            <a:rPr lang="en-GB" dirty="0" err="1" smtClean="0">
              <a:solidFill>
                <a:schemeClr val="tx1"/>
              </a:solidFill>
              <a:latin typeface="+mn-lt"/>
              <a:ea typeface="+mn-ea"/>
              <a:cs typeface="+mn-cs"/>
            </a:rPr>
            <a:t>etter</a:t>
          </a:r>
          <a:r>
            <a:rPr lang="en-GB" dirty="0" smtClean="0">
              <a:solidFill>
                <a:schemeClr val="tx1"/>
              </a:solidFill>
              <a:latin typeface="+mn-lt"/>
              <a:ea typeface="+mn-ea"/>
              <a:cs typeface="+mn-cs"/>
            </a:rPr>
            <a:t> </a:t>
          </a:r>
          <a:r>
            <a:rPr lang="en-GB" dirty="0" smtClean="0">
              <a:solidFill>
                <a:schemeClr val="tx1"/>
              </a:solidFill>
              <a:latin typeface="+mn-lt"/>
              <a:ea typeface="+mn-ea"/>
              <a:cs typeface="+mn-cs"/>
            </a:rPr>
            <a:t>regulations of internships</a:t>
          </a:r>
          <a:r>
            <a:rPr lang="ro-RO" dirty="0" smtClean="0">
              <a:solidFill>
                <a:schemeClr val="tx1"/>
              </a:solidFill>
              <a:latin typeface="+mn-lt"/>
              <a:ea typeface="+mn-ea"/>
              <a:cs typeface="+mn-cs"/>
            </a:rPr>
            <a:t> (</a:t>
          </a:r>
          <a:r>
            <a:rPr lang="en-GB" dirty="0" smtClean="0">
              <a:solidFill>
                <a:schemeClr val="tx1"/>
              </a:solidFill>
              <a:latin typeface="+mn-lt"/>
              <a:ea typeface="+mn-ea"/>
              <a:cs typeface="+mn-cs"/>
            </a:rPr>
            <a:t>clear learning </a:t>
          </a:r>
          <a:r>
            <a:rPr lang="en-GB" dirty="0" smtClean="0">
              <a:solidFill>
                <a:schemeClr val="tx1"/>
              </a:solidFill>
              <a:latin typeface="+mn-lt"/>
              <a:ea typeface="+mn-ea"/>
              <a:cs typeface="+mn-cs"/>
            </a:rPr>
            <a:t>outcomes</a:t>
          </a:r>
          <a:r>
            <a:rPr lang="ro-RO" dirty="0" smtClean="0">
              <a:solidFill>
                <a:schemeClr val="tx1"/>
              </a:solidFill>
              <a:latin typeface="+mn-lt"/>
              <a:ea typeface="+mn-ea"/>
              <a:cs typeface="+mn-cs"/>
            </a:rPr>
            <a:t>)</a:t>
          </a:r>
          <a:endParaRPr lang="de-DE" dirty="0"/>
        </a:p>
      </dgm:t>
    </dgm:pt>
    <dgm:pt modelId="{67F42085-1847-44A7-97B4-2D11D11DB590}" type="parTrans" cxnId="{68C23469-A3C8-4B3D-8737-862F119E19F6}">
      <dgm:prSet/>
      <dgm:spPr/>
      <dgm:t>
        <a:bodyPr/>
        <a:lstStyle/>
        <a:p>
          <a:endParaRPr lang="en-US"/>
        </a:p>
      </dgm:t>
    </dgm:pt>
    <dgm:pt modelId="{DC8C775D-3B42-46D3-ABFA-722A303CB00D}" type="sibTrans" cxnId="{68C23469-A3C8-4B3D-8737-862F119E19F6}">
      <dgm:prSet/>
      <dgm:spPr/>
      <dgm:t>
        <a:bodyPr/>
        <a:lstStyle/>
        <a:p>
          <a:endParaRPr lang="en-US"/>
        </a:p>
      </dgm:t>
    </dgm:pt>
    <dgm:pt modelId="{DA6E5176-6667-470C-AF18-69450CBF8D5E}">
      <dgm:prSet phldrT="[Text]"/>
      <dgm:spPr/>
      <dgm:t>
        <a:bodyPr/>
        <a:lstStyle/>
        <a:p>
          <a:r>
            <a:rPr lang="en-GB" dirty="0" smtClean="0">
              <a:solidFill>
                <a:schemeClr val="tx1"/>
              </a:solidFill>
              <a:latin typeface="+mn-lt"/>
              <a:ea typeface="+mn-ea"/>
              <a:cs typeface="+mn-cs"/>
            </a:rPr>
            <a:t>Universities should envisage career guiding differently</a:t>
          </a:r>
          <a:endParaRPr lang="de-DE" dirty="0"/>
        </a:p>
      </dgm:t>
    </dgm:pt>
    <dgm:pt modelId="{9052F990-8C91-45B9-BA41-7C900C11274A}" type="parTrans" cxnId="{652FAC86-5C91-4501-B343-57F0F78C2B92}">
      <dgm:prSet/>
      <dgm:spPr/>
      <dgm:t>
        <a:bodyPr/>
        <a:lstStyle/>
        <a:p>
          <a:endParaRPr lang="en-US"/>
        </a:p>
      </dgm:t>
    </dgm:pt>
    <dgm:pt modelId="{2D04E374-71C9-4F47-B180-551E1679D7D1}" type="sibTrans" cxnId="{652FAC86-5C91-4501-B343-57F0F78C2B92}">
      <dgm:prSet/>
      <dgm:spPr/>
      <dgm:t>
        <a:bodyPr/>
        <a:lstStyle/>
        <a:p>
          <a:endParaRPr lang="en-US"/>
        </a:p>
      </dgm:t>
    </dgm:pt>
    <dgm:pt modelId="{5044C982-38D1-4D7A-8919-9902FF700286}" type="pres">
      <dgm:prSet presAssocID="{7FF01583-4E9E-4CD8-A032-94CDA79F14AD}" presName="linear" presStyleCnt="0">
        <dgm:presLayoutVars>
          <dgm:animLvl val="lvl"/>
          <dgm:resizeHandles val="exact"/>
        </dgm:presLayoutVars>
      </dgm:prSet>
      <dgm:spPr/>
      <dgm:t>
        <a:bodyPr/>
        <a:lstStyle/>
        <a:p>
          <a:endParaRPr lang="ro-RO"/>
        </a:p>
      </dgm:t>
    </dgm:pt>
    <dgm:pt modelId="{1E2FF655-F2BC-4A32-8F7C-CA3142B01718}" type="pres">
      <dgm:prSet presAssocID="{E151E351-42F9-468E-BB5A-38719225E3DA}" presName="parentText" presStyleLbl="node1" presStyleIdx="0" presStyleCnt="2">
        <dgm:presLayoutVars>
          <dgm:chMax val="0"/>
          <dgm:bulletEnabled val="1"/>
        </dgm:presLayoutVars>
      </dgm:prSet>
      <dgm:spPr/>
      <dgm:t>
        <a:bodyPr/>
        <a:lstStyle/>
        <a:p>
          <a:endParaRPr lang="ro-RO"/>
        </a:p>
      </dgm:t>
    </dgm:pt>
    <dgm:pt modelId="{FFC33BD6-35A8-43CC-8E37-38F128624AEE}" type="pres">
      <dgm:prSet presAssocID="{E151E351-42F9-468E-BB5A-38719225E3DA}" presName="childText" presStyleLbl="revTx" presStyleIdx="0" presStyleCnt="2">
        <dgm:presLayoutVars>
          <dgm:bulletEnabled val="1"/>
        </dgm:presLayoutVars>
      </dgm:prSet>
      <dgm:spPr/>
      <dgm:t>
        <a:bodyPr/>
        <a:lstStyle/>
        <a:p>
          <a:endParaRPr lang="ro-RO"/>
        </a:p>
      </dgm:t>
    </dgm:pt>
    <dgm:pt modelId="{97A64726-0E80-410A-87B3-CDADA2726A27}" type="pres">
      <dgm:prSet presAssocID="{E54E161F-5ED0-46BD-B515-26932DF8E2C9}" presName="parentText" presStyleLbl="node1" presStyleIdx="1" presStyleCnt="2">
        <dgm:presLayoutVars>
          <dgm:chMax val="0"/>
          <dgm:bulletEnabled val="1"/>
        </dgm:presLayoutVars>
      </dgm:prSet>
      <dgm:spPr/>
      <dgm:t>
        <a:bodyPr/>
        <a:lstStyle/>
        <a:p>
          <a:endParaRPr lang="ro-RO"/>
        </a:p>
      </dgm:t>
    </dgm:pt>
    <dgm:pt modelId="{9B7EEAE4-3C6F-491A-B783-B0B654CC776B}" type="pres">
      <dgm:prSet presAssocID="{E54E161F-5ED0-46BD-B515-26932DF8E2C9}" presName="childText" presStyleLbl="revTx" presStyleIdx="1" presStyleCnt="2">
        <dgm:presLayoutVars>
          <dgm:bulletEnabled val="1"/>
        </dgm:presLayoutVars>
      </dgm:prSet>
      <dgm:spPr/>
      <dgm:t>
        <a:bodyPr/>
        <a:lstStyle/>
        <a:p>
          <a:endParaRPr lang="ro-RO"/>
        </a:p>
      </dgm:t>
    </dgm:pt>
  </dgm:ptLst>
  <dgm:cxnLst>
    <dgm:cxn modelId="{16CD8723-D3CD-4D0F-ABFE-30494A1D2CED}" type="presOf" srcId="{F0802CAE-0F31-4570-9A95-B216FCBDE55E}" destId="{9B7EEAE4-3C6F-491A-B783-B0B654CC776B}" srcOrd="0" destOrd="0" presId="urn:microsoft.com/office/officeart/2005/8/layout/vList2"/>
    <dgm:cxn modelId="{652FAC86-5C91-4501-B343-57F0F78C2B92}" srcId="{E151E351-42F9-468E-BB5A-38719225E3DA}" destId="{DA6E5176-6667-470C-AF18-69450CBF8D5E}" srcOrd="2" destOrd="0" parTransId="{9052F990-8C91-45B9-BA41-7C900C11274A}" sibTransId="{2D04E374-71C9-4F47-B180-551E1679D7D1}"/>
    <dgm:cxn modelId="{1CD879E8-7CCD-4214-A5EB-AEF22D1252DC}" type="presOf" srcId="{C5BC7B85-63B1-46A9-BD60-5D4E199A300A}" destId="{9B7EEAE4-3C6F-491A-B783-B0B654CC776B}" srcOrd="0" destOrd="1" presId="urn:microsoft.com/office/officeart/2005/8/layout/vList2"/>
    <dgm:cxn modelId="{23F4EC2D-1369-4A03-96B6-C18A97E0DA20}" srcId="{E151E351-42F9-468E-BB5A-38719225E3DA}" destId="{63470D5D-3AAC-4F0D-829D-EBF1BDFBA78A}" srcOrd="1" destOrd="0" parTransId="{1EE4F769-6018-4AE2-B777-8A93E440C1F1}" sibTransId="{8AE1435F-2A54-43FC-9026-B1BF899C29C8}"/>
    <dgm:cxn modelId="{0795FF7F-439E-45AA-A10C-0045309C63C5}" type="presOf" srcId="{E151E351-42F9-468E-BB5A-38719225E3DA}" destId="{1E2FF655-F2BC-4A32-8F7C-CA3142B01718}" srcOrd="0" destOrd="0" presId="urn:microsoft.com/office/officeart/2005/8/layout/vList2"/>
    <dgm:cxn modelId="{4C35DAE4-CBE6-4436-8C8D-CBB019D9697B}" srcId="{E54E161F-5ED0-46BD-B515-26932DF8E2C9}" destId="{F0802CAE-0F31-4570-9A95-B216FCBDE55E}" srcOrd="0" destOrd="0" parTransId="{E7700AB4-F059-4136-936C-548EC45C7F3A}" sibTransId="{9D87F052-01D6-4895-A026-6EAF4D4C9981}"/>
    <dgm:cxn modelId="{68C23469-A3C8-4B3D-8737-862F119E19F6}" srcId="{E151E351-42F9-468E-BB5A-38719225E3DA}" destId="{7B0A001E-0FE8-4E91-B8F1-477F561EDAF3}" srcOrd="0" destOrd="0" parTransId="{67F42085-1847-44A7-97B4-2D11D11DB590}" sibTransId="{DC8C775D-3B42-46D3-ABFA-722A303CB00D}"/>
    <dgm:cxn modelId="{55B87690-FA01-4F00-8DD1-476876FFEF15}" type="presOf" srcId="{DA6E5176-6667-470C-AF18-69450CBF8D5E}" destId="{FFC33BD6-35A8-43CC-8E37-38F128624AEE}" srcOrd="0" destOrd="2" presId="urn:microsoft.com/office/officeart/2005/8/layout/vList2"/>
    <dgm:cxn modelId="{7D62FBAF-6224-4963-8616-4D5E7E650BFB}" type="presOf" srcId="{E54E161F-5ED0-46BD-B515-26932DF8E2C9}" destId="{97A64726-0E80-410A-87B3-CDADA2726A27}" srcOrd="0" destOrd="0" presId="urn:microsoft.com/office/officeart/2005/8/layout/vList2"/>
    <dgm:cxn modelId="{34C30F78-8425-4848-B0E2-68982F72C948}" srcId="{7FF01583-4E9E-4CD8-A032-94CDA79F14AD}" destId="{E151E351-42F9-468E-BB5A-38719225E3DA}" srcOrd="0" destOrd="0" parTransId="{C1BCCF44-5DA9-475F-9D10-1A6A7E59E6A0}" sibTransId="{C30765E1-57AE-4996-B3DE-67A842B527EB}"/>
    <dgm:cxn modelId="{11F61B13-0865-48A5-B76E-166690C8E2E0}" type="presOf" srcId="{63470D5D-3AAC-4F0D-829D-EBF1BDFBA78A}" destId="{FFC33BD6-35A8-43CC-8E37-38F128624AEE}" srcOrd="0" destOrd="1" presId="urn:microsoft.com/office/officeart/2005/8/layout/vList2"/>
    <dgm:cxn modelId="{8F215656-0BC5-4485-8869-A0400FC381F9}" srcId="{7FF01583-4E9E-4CD8-A032-94CDA79F14AD}" destId="{E54E161F-5ED0-46BD-B515-26932DF8E2C9}" srcOrd="1" destOrd="0" parTransId="{C5C12216-296A-4D66-9649-106AA30AEB78}" sibTransId="{76463548-2B0E-4206-AC1B-A812E0A88ADE}"/>
    <dgm:cxn modelId="{C58F8FCD-7723-4843-AFB2-8EAEBD526E98}" srcId="{E54E161F-5ED0-46BD-B515-26932DF8E2C9}" destId="{C5BC7B85-63B1-46A9-BD60-5D4E199A300A}" srcOrd="1" destOrd="0" parTransId="{5D2470B9-4F61-4AF1-8B1B-3F985E30D7B7}" sibTransId="{DEF66465-3EFE-41A2-8F83-8D192CEB2F84}"/>
    <dgm:cxn modelId="{B3FC6F84-F991-4987-9585-68C5D07F356A}" type="presOf" srcId="{7B0A001E-0FE8-4E91-B8F1-477F561EDAF3}" destId="{FFC33BD6-35A8-43CC-8E37-38F128624AEE}" srcOrd="0" destOrd="0" presId="urn:microsoft.com/office/officeart/2005/8/layout/vList2"/>
    <dgm:cxn modelId="{1D0E765D-3C05-4B91-AC6E-7D4A2B48B685}" type="presOf" srcId="{7FF01583-4E9E-4CD8-A032-94CDA79F14AD}" destId="{5044C982-38D1-4D7A-8919-9902FF700286}" srcOrd="0" destOrd="0" presId="urn:microsoft.com/office/officeart/2005/8/layout/vList2"/>
    <dgm:cxn modelId="{02A17C45-1BF6-48F1-A36C-507B7CB8D99A}" type="presParOf" srcId="{5044C982-38D1-4D7A-8919-9902FF700286}" destId="{1E2FF655-F2BC-4A32-8F7C-CA3142B01718}" srcOrd="0" destOrd="0" presId="urn:microsoft.com/office/officeart/2005/8/layout/vList2"/>
    <dgm:cxn modelId="{EFBCB6B6-F0D2-4F14-A3A3-C103C3D44C85}" type="presParOf" srcId="{5044C982-38D1-4D7A-8919-9902FF700286}" destId="{FFC33BD6-35A8-43CC-8E37-38F128624AEE}" srcOrd="1" destOrd="0" presId="urn:microsoft.com/office/officeart/2005/8/layout/vList2"/>
    <dgm:cxn modelId="{13D06814-AA0E-42AD-8375-61AFC382DA43}" type="presParOf" srcId="{5044C982-38D1-4D7A-8919-9902FF700286}" destId="{97A64726-0E80-410A-87B3-CDADA2726A27}" srcOrd="2" destOrd="0" presId="urn:microsoft.com/office/officeart/2005/8/layout/vList2"/>
    <dgm:cxn modelId="{EB98E204-EC54-49CE-B5D6-E2D008F66C64}" type="presParOf" srcId="{5044C982-38D1-4D7A-8919-9902FF700286}" destId="{9B7EEAE4-3C6F-491A-B783-B0B654CC776B}" srcOrd="3"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F01583-4E9E-4CD8-A032-94CDA79F14AD}"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de-DE"/>
        </a:p>
      </dgm:t>
    </dgm:pt>
    <dgm:pt modelId="{E151E351-42F9-468E-BB5A-38719225E3DA}">
      <dgm:prSet phldrT="[Text]"/>
      <dgm:spPr/>
      <dgm:t>
        <a:bodyPr/>
        <a:lstStyle/>
        <a:p>
          <a:r>
            <a:rPr lang="en-GB" dirty="0"/>
            <a:t>Main Activities Our Association in next years</a:t>
          </a:r>
          <a:endParaRPr lang="de-DE" dirty="0"/>
        </a:p>
      </dgm:t>
    </dgm:pt>
    <dgm:pt modelId="{C1BCCF44-5DA9-475F-9D10-1A6A7E59E6A0}" type="parTrans" cxnId="{34C30F78-8425-4848-B0E2-68982F72C948}">
      <dgm:prSet/>
      <dgm:spPr/>
      <dgm:t>
        <a:bodyPr/>
        <a:lstStyle/>
        <a:p>
          <a:endParaRPr lang="de-DE"/>
        </a:p>
      </dgm:t>
    </dgm:pt>
    <dgm:pt modelId="{C30765E1-57AE-4996-B3DE-67A842B527EB}" type="sibTrans" cxnId="{34C30F78-8425-4848-B0E2-68982F72C948}">
      <dgm:prSet/>
      <dgm:spPr/>
      <dgm:t>
        <a:bodyPr/>
        <a:lstStyle/>
        <a:p>
          <a:endParaRPr lang="de-DE"/>
        </a:p>
      </dgm:t>
    </dgm:pt>
    <dgm:pt modelId="{63470D5D-3AAC-4F0D-829D-EBF1BDFBA78A}">
      <dgm:prSet phldrT="[Text]"/>
      <dgm:spPr/>
      <dgm:t>
        <a:bodyPr/>
        <a:lstStyle/>
        <a:p>
          <a:r>
            <a:rPr lang="sl-SI" dirty="0" smtClean="0">
              <a:solidFill>
                <a:schemeClr val="tx1"/>
              </a:solidFill>
              <a:latin typeface="+mn-lt"/>
              <a:ea typeface="+mn-ea"/>
              <a:cs typeface="+mn-cs"/>
            </a:rPr>
            <a:t>Provide formation for the teaching staff (i.e. See </a:t>
          </a:r>
          <a:r>
            <a:rPr lang="en-GB" dirty="0" err="1" smtClean="0">
              <a:solidFill>
                <a:schemeClr val="tx1"/>
              </a:solidFill>
              <a:latin typeface="+mn-lt"/>
              <a:ea typeface="+mn-ea"/>
              <a:cs typeface="+mn-cs"/>
            </a:rPr>
            <a:t>Millennials</a:t>
          </a:r>
          <a:r>
            <a:rPr lang="en-GB" dirty="0" smtClean="0">
              <a:solidFill>
                <a:schemeClr val="tx1"/>
              </a:solidFill>
              <a:latin typeface="+mn-lt"/>
              <a:ea typeface="+mn-ea"/>
              <a:cs typeface="+mn-cs"/>
            </a:rPr>
            <a:t>’ expectations</a:t>
          </a:r>
          <a:r>
            <a:rPr lang="ro-RO" dirty="0" smtClean="0">
              <a:solidFill>
                <a:schemeClr val="tx1"/>
              </a:solidFill>
              <a:latin typeface="+mn-lt"/>
              <a:ea typeface="+mn-ea"/>
              <a:cs typeface="+mn-cs"/>
            </a:rPr>
            <a:t>)</a:t>
          </a:r>
          <a:endParaRPr lang="de-DE" dirty="0"/>
        </a:p>
      </dgm:t>
    </dgm:pt>
    <dgm:pt modelId="{1EE4F769-6018-4AE2-B777-8A93E440C1F1}" type="parTrans" cxnId="{23F4EC2D-1369-4A03-96B6-C18A97E0DA20}">
      <dgm:prSet/>
      <dgm:spPr/>
      <dgm:t>
        <a:bodyPr/>
        <a:lstStyle/>
        <a:p>
          <a:endParaRPr lang="de-DE"/>
        </a:p>
      </dgm:t>
    </dgm:pt>
    <dgm:pt modelId="{8AE1435F-2A54-43FC-9026-B1BF899C29C8}" type="sibTrans" cxnId="{23F4EC2D-1369-4A03-96B6-C18A97E0DA20}">
      <dgm:prSet/>
      <dgm:spPr/>
      <dgm:t>
        <a:bodyPr/>
        <a:lstStyle/>
        <a:p>
          <a:endParaRPr lang="de-DE"/>
        </a:p>
      </dgm:t>
    </dgm:pt>
    <dgm:pt modelId="{E54E161F-5ED0-46BD-B515-26932DF8E2C9}">
      <dgm:prSet phldrT="[Text]"/>
      <dgm:spPr/>
      <dgm:t>
        <a:bodyPr/>
        <a:lstStyle/>
        <a:p>
          <a:r>
            <a:rPr lang="en-GB" dirty="0"/>
            <a:t>Our Main Demands from Government</a:t>
          </a:r>
          <a:endParaRPr lang="de-DE" dirty="0"/>
        </a:p>
      </dgm:t>
    </dgm:pt>
    <dgm:pt modelId="{C5C12216-296A-4D66-9649-106AA30AEB78}" type="parTrans" cxnId="{8F215656-0BC5-4485-8869-A0400FC381F9}">
      <dgm:prSet/>
      <dgm:spPr/>
      <dgm:t>
        <a:bodyPr/>
        <a:lstStyle/>
        <a:p>
          <a:endParaRPr lang="de-DE"/>
        </a:p>
      </dgm:t>
    </dgm:pt>
    <dgm:pt modelId="{76463548-2B0E-4206-AC1B-A812E0A88ADE}" type="sibTrans" cxnId="{8F215656-0BC5-4485-8869-A0400FC381F9}">
      <dgm:prSet/>
      <dgm:spPr/>
      <dgm:t>
        <a:bodyPr/>
        <a:lstStyle/>
        <a:p>
          <a:endParaRPr lang="de-DE"/>
        </a:p>
      </dgm:t>
    </dgm:pt>
    <dgm:pt modelId="{F0802CAE-0F31-4570-9A95-B216FCBDE55E}">
      <dgm:prSet phldrT="[Text]"/>
      <dgm:spPr/>
      <dgm:t>
        <a:bodyPr/>
        <a:lstStyle/>
        <a:p>
          <a:r>
            <a:rPr lang="en-US" dirty="0" smtClean="0">
              <a:solidFill>
                <a:schemeClr val="tx1"/>
              </a:solidFill>
              <a:latin typeface="+mn-lt"/>
              <a:ea typeface="+mn-ea"/>
              <a:cs typeface="+mn-cs"/>
            </a:rPr>
            <a:t>QA agencies</a:t>
          </a:r>
          <a:r>
            <a:rPr lang="ro-RO" dirty="0" smtClean="0">
              <a:solidFill>
                <a:schemeClr val="tx1"/>
              </a:solidFill>
              <a:latin typeface="+mn-lt"/>
              <a:ea typeface="+mn-ea"/>
              <a:cs typeface="+mn-cs"/>
            </a:rPr>
            <a:t> </a:t>
          </a:r>
          <a:r>
            <a:rPr lang="ro-RO" dirty="0" smtClean="0">
              <a:solidFill>
                <a:schemeClr val="tx1"/>
              </a:solidFill>
              <a:latin typeface="+mn-lt"/>
              <a:ea typeface="+mn-ea"/>
              <a:cs typeface="+mn-cs"/>
            </a:rPr>
            <a:t>should offer </a:t>
          </a:r>
          <a:r>
            <a:rPr lang="en-GB" dirty="0" smtClean="0">
              <a:solidFill>
                <a:schemeClr val="tx1"/>
              </a:solidFill>
              <a:latin typeface="+mn-lt"/>
              <a:ea typeface="+mn-ea"/>
              <a:cs typeface="+mn-cs"/>
            </a:rPr>
            <a:t>flexibility through different optional modules according to student’s </a:t>
          </a:r>
          <a:r>
            <a:rPr lang="en-GB" dirty="0" smtClean="0">
              <a:solidFill>
                <a:schemeClr val="tx1"/>
              </a:solidFill>
              <a:latin typeface="+mn-lt"/>
              <a:ea typeface="+mn-ea"/>
              <a:cs typeface="+mn-cs"/>
            </a:rPr>
            <a:t>interests</a:t>
          </a:r>
          <a:endParaRPr lang="de-DE" dirty="0"/>
        </a:p>
      </dgm:t>
    </dgm:pt>
    <dgm:pt modelId="{E7700AB4-F059-4136-936C-548EC45C7F3A}" type="parTrans" cxnId="{4C35DAE4-CBE6-4436-8C8D-CBB019D9697B}">
      <dgm:prSet/>
      <dgm:spPr/>
      <dgm:t>
        <a:bodyPr/>
        <a:lstStyle/>
        <a:p>
          <a:endParaRPr lang="de-DE"/>
        </a:p>
      </dgm:t>
    </dgm:pt>
    <dgm:pt modelId="{9D87F052-01D6-4895-A026-6EAF4D4C9981}" type="sibTrans" cxnId="{4C35DAE4-CBE6-4436-8C8D-CBB019D9697B}">
      <dgm:prSet/>
      <dgm:spPr/>
      <dgm:t>
        <a:bodyPr/>
        <a:lstStyle/>
        <a:p>
          <a:endParaRPr lang="de-DE"/>
        </a:p>
      </dgm:t>
    </dgm:pt>
    <dgm:pt modelId="{DFED23E9-B179-4245-8E27-D7B869FB1396}">
      <dgm:prSet phldrT="[Text]"/>
      <dgm:spPr/>
      <dgm:t>
        <a:bodyPr/>
        <a:lstStyle/>
        <a:p>
          <a:r>
            <a:rPr lang="en-GB" dirty="0" smtClean="0">
              <a:solidFill>
                <a:schemeClr val="tx1"/>
              </a:solidFill>
              <a:latin typeface="+mn-lt"/>
              <a:ea typeface="+mn-ea"/>
              <a:cs typeface="+mn-cs"/>
            </a:rPr>
            <a:t>PLE should target vulnerable groups</a:t>
          </a:r>
          <a:endParaRPr lang="de-DE" dirty="0"/>
        </a:p>
      </dgm:t>
    </dgm:pt>
    <dgm:pt modelId="{7C5D8B72-A734-49C5-AE9C-BE84E0A40924}" type="parTrans" cxnId="{CCB98049-8AB4-4A16-ABF2-A84DE7D13AEB}">
      <dgm:prSet/>
      <dgm:spPr/>
      <dgm:t>
        <a:bodyPr/>
        <a:lstStyle/>
        <a:p>
          <a:endParaRPr lang="en-US"/>
        </a:p>
      </dgm:t>
    </dgm:pt>
    <dgm:pt modelId="{EF494D4E-7F8F-4043-BBA9-4DC7D7323AE9}" type="sibTrans" cxnId="{CCB98049-8AB4-4A16-ABF2-A84DE7D13AEB}">
      <dgm:prSet/>
      <dgm:spPr/>
      <dgm:t>
        <a:bodyPr/>
        <a:lstStyle/>
        <a:p>
          <a:endParaRPr lang="en-US"/>
        </a:p>
      </dgm:t>
    </dgm:pt>
    <dgm:pt modelId="{F4B927BD-CC00-4F07-BC06-A47047032255}">
      <dgm:prSet phldrT="[Text]"/>
      <dgm:spPr/>
      <dgm:t>
        <a:bodyPr/>
        <a:lstStyle/>
        <a:p>
          <a:r>
            <a:rPr lang="en-GB" dirty="0" smtClean="0">
              <a:solidFill>
                <a:schemeClr val="tx1"/>
              </a:solidFill>
              <a:latin typeface="+mn-lt"/>
              <a:ea typeface="+mn-ea"/>
              <a:cs typeface="+mn-cs"/>
            </a:rPr>
            <a:t>PLE should focus on facilitating the transition from social sciences/humanities to technical specialisations</a:t>
          </a:r>
          <a:endParaRPr lang="de-DE" dirty="0"/>
        </a:p>
      </dgm:t>
    </dgm:pt>
    <dgm:pt modelId="{C7E827A5-CD01-4FEB-96D1-32D0B6B11596}" type="parTrans" cxnId="{E4B1370F-4BB1-4140-B216-0B2D7E5EB616}">
      <dgm:prSet/>
      <dgm:spPr/>
      <dgm:t>
        <a:bodyPr/>
        <a:lstStyle/>
        <a:p>
          <a:endParaRPr lang="en-US"/>
        </a:p>
      </dgm:t>
    </dgm:pt>
    <dgm:pt modelId="{3CA64079-5516-4688-BACD-65569F122F19}" type="sibTrans" cxnId="{E4B1370F-4BB1-4140-B216-0B2D7E5EB616}">
      <dgm:prSet/>
      <dgm:spPr/>
      <dgm:t>
        <a:bodyPr/>
        <a:lstStyle/>
        <a:p>
          <a:endParaRPr lang="en-US"/>
        </a:p>
      </dgm:t>
    </dgm:pt>
    <dgm:pt modelId="{EAAC90DD-F7CF-4B48-AE20-932996D0476D}">
      <dgm:prSet phldrT="[Text]"/>
      <dgm:spPr/>
      <dgm:t>
        <a:bodyPr/>
        <a:lstStyle/>
        <a:p>
          <a:r>
            <a:rPr lang="en-GB" dirty="0" smtClean="0">
              <a:solidFill>
                <a:schemeClr val="tx1"/>
              </a:solidFill>
              <a:latin typeface="+mn-lt"/>
              <a:ea typeface="+mn-ea"/>
              <a:cs typeface="+mn-cs"/>
            </a:rPr>
            <a:t>Universities should exchange best practices regarding software for distance learning </a:t>
          </a:r>
          <a:endParaRPr lang="de-DE" dirty="0"/>
        </a:p>
      </dgm:t>
    </dgm:pt>
    <dgm:pt modelId="{835C020F-7614-4342-8392-3FB0F1BA5606}" type="parTrans" cxnId="{29F302B8-5A81-43EE-AF77-1BA732245796}">
      <dgm:prSet/>
      <dgm:spPr/>
      <dgm:t>
        <a:bodyPr/>
        <a:lstStyle/>
        <a:p>
          <a:endParaRPr lang="en-US"/>
        </a:p>
      </dgm:t>
    </dgm:pt>
    <dgm:pt modelId="{78BF9D5D-87B4-40EB-9912-DBC13B2C3D98}" type="sibTrans" cxnId="{29F302B8-5A81-43EE-AF77-1BA732245796}">
      <dgm:prSet/>
      <dgm:spPr/>
      <dgm:t>
        <a:bodyPr/>
        <a:lstStyle/>
        <a:p>
          <a:endParaRPr lang="en-US"/>
        </a:p>
      </dgm:t>
    </dgm:pt>
    <dgm:pt modelId="{5044C982-38D1-4D7A-8919-9902FF700286}" type="pres">
      <dgm:prSet presAssocID="{7FF01583-4E9E-4CD8-A032-94CDA79F14AD}" presName="linear" presStyleCnt="0">
        <dgm:presLayoutVars>
          <dgm:animLvl val="lvl"/>
          <dgm:resizeHandles val="exact"/>
        </dgm:presLayoutVars>
      </dgm:prSet>
      <dgm:spPr/>
      <dgm:t>
        <a:bodyPr/>
        <a:lstStyle/>
        <a:p>
          <a:endParaRPr lang="ro-RO"/>
        </a:p>
      </dgm:t>
    </dgm:pt>
    <dgm:pt modelId="{1E2FF655-F2BC-4A32-8F7C-CA3142B01718}" type="pres">
      <dgm:prSet presAssocID="{E151E351-42F9-468E-BB5A-38719225E3DA}" presName="parentText" presStyleLbl="node1" presStyleIdx="0" presStyleCnt="2">
        <dgm:presLayoutVars>
          <dgm:chMax val="0"/>
          <dgm:bulletEnabled val="1"/>
        </dgm:presLayoutVars>
      </dgm:prSet>
      <dgm:spPr/>
      <dgm:t>
        <a:bodyPr/>
        <a:lstStyle/>
        <a:p>
          <a:endParaRPr lang="ro-RO"/>
        </a:p>
      </dgm:t>
    </dgm:pt>
    <dgm:pt modelId="{FFC33BD6-35A8-43CC-8E37-38F128624AEE}" type="pres">
      <dgm:prSet presAssocID="{E151E351-42F9-468E-BB5A-38719225E3DA}" presName="childText" presStyleLbl="revTx" presStyleIdx="0" presStyleCnt="2">
        <dgm:presLayoutVars>
          <dgm:bulletEnabled val="1"/>
        </dgm:presLayoutVars>
      </dgm:prSet>
      <dgm:spPr/>
      <dgm:t>
        <a:bodyPr/>
        <a:lstStyle/>
        <a:p>
          <a:endParaRPr lang="ro-RO"/>
        </a:p>
      </dgm:t>
    </dgm:pt>
    <dgm:pt modelId="{97A64726-0E80-410A-87B3-CDADA2726A27}" type="pres">
      <dgm:prSet presAssocID="{E54E161F-5ED0-46BD-B515-26932DF8E2C9}" presName="parentText" presStyleLbl="node1" presStyleIdx="1" presStyleCnt="2">
        <dgm:presLayoutVars>
          <dgm:chMax val="0"/>
          <dgm:bulletEnabled val="1"/>
        </dgm:presLayoutVars>
      </dgm:prSet>
      <dgm:spPr/>
      <dgm:t>
        <a:bodyPr/>
        <a:lstStyle/>
        <a:p>
          <a:endParaRPr lang="ro-RO"/>
        </a:p>
      </dgm:t>
    </dgm:pt>
    <dgm:pt modelId="{9B7EEAE4-3C6F-491A-B783-B0B654CC776B}" type="pres">
      <dgm:prSet presAssocID="{E54E161F-5ED0-46BD-B515-26932DF8E2C9}" presName="childText" presStyleLbl="revTx" presStyleIdx="1" presStyleCnt="2">
        <dgm:presLayoutVars>
          <dgm:bulletEnabled val="1"/>
        </dgm:presLayoutVars>
      </dgm:prSet>
      <dgm:spPr/>
      <dgm:t>
        <a:bodyPr/>
        <a:lstStyle/>
        <a:p>
          <a:endParaRPr lang="ro-RO"/>
        </a:p>
      </dgm:t>
    </dgm:pt>
  </dgm:ptLst>
  <dgm:cxnLst>
    <dgm:cxn modelId="{665088BF-14AD-4088-A66D-4957D326C195}" type="presOf" srcId="{DFED23E9-B179-4245-8E27-D7B869FB1396}" destId="{FFC33BD6-35A8-43CC-8E37-38F128624AEE}" srcOrd="0" destOrd="1" presId="urn:microsoft.com/office/officeart/2005/8/layout/vList2"/>
    <dgm:cxn modelId="{C8EFD96A-0C13-41BC-B852-B1411B7AD981}" type="presOf" srcId="{F0802CAE-0F31-4570-9A95-B216FCBDE55E}" destId="{9B7EEAE4-3C6F-491A-B783-B0B654CC776B}" srcOrd="0" destOrd="0" presId="urn:microsoft.com/office/officeart/2005/8/layout/vList2"/>
    <dgm:cxn modelId="{8696F0E5-89FD-44FD-942A-52CB91B796DD}" type="presOf" srcId="{63470D5D-3AAC-4F0D-829D-EBF1BDFBA78A}" destId="{FFC33BD6-35A8-43CC-8E37-38F128624AEE}" srcOrd="0" destOrd="0" presId="urn:microsoft.com/office/officeart/2005/8/layout/vList2"/>
    <dgm:cxn modelId="{8A7D0DB0-B8E8-4499-98F3-ED6490D7893F}" type="presOf" srcId="{E54E161F-5ED0-46BD-B515-26932DF8E2C9}" destId="{97A64726-0E80-410A-87B3-CDADA2726A27}" srcOrd="0" destOrd="0" presId="urn:microsoft.com/office/officeart/2005/8/layout/vList2"/>
    <dgm:cxn modelId="{23F4EC2D-1369-4A03-96B6-C18A97E0DA20}" srcId="{E151E351-42F9-468E-BB5A-38719225E3DA}" destId="{63470D5D-3AAC-4F0D-829D-EBF1BDFBA78A}" srcOrd="0" destOrd="0" parTransId="{1EE4F769-6018-4AE2-B777-8A93E440C1F1}" sibTransId="{8AE1435F-2A54-43FC-9026-B1BF899C29C8}"/>
    <dgm:cxn modelId="{4C35DAE4-CBE6-4436-8C8D-CBB019D9697B}" srcId="{E54E161F-5ED0-46BD-B515-26932DF8E2C9}" destId="{F0802CAE-0F31-4570-9A95-B216FCBDE55E}" srcOrd="0" destOrd="0" parTransId="{E7700AB4-F059-4136-936C-548EC45C7F3A}" sibTransId="{9D87F052-01D6-4895-A026-6EAF4D4C9981}"/>
    <dgm:cxn modelId="{29F302B8-5A81-43EE-AF77-1BA732245796}" srcId="{E151E351-42F9-468E-BB5A-38719225E3DA}" destId="{EAAC90DD-F7CF-4B48-AE20-932996D0476D}" srcOrd="3" destOrd="0" parTransId="{835C020F-7614-4342-8392-3FB0F1BA5606}" sibTransId="{78BF9D5D-87B4-40EB-9912-DBC13B2C3D98}"/>
    <dgm:cxn modelId="{34C30F78-8425-4848-B0E2-68982F72C948}" srcId="{7FF01583-4E9E-4CD8-A032-94CDA79F14AD}" destId="{E151E351-42F9-468E-BB5A-38719225E3DA}" srcOrd="0" destOrd="0" parTransId="{C1BCCF44-5DA9-475F-9D10-1A6A7E59E6A0}" sibTransId="{C30765E1-57AE-4996-B3DE-67A842B527EB}"/>
    <dgm:cxn modelId="{79345615-5846-4C3F-844C-4579FAFDDDE3}" type="presOf" srcId="{EAAC90DD-F7CF-4B48-AE20-932996D0476D}" destId="{FFC33BD6-35A8-43CC-8E37-38F128624AEE}" srcOrd="0" destOrd="3" presId="urn:microsoft.com/office/officeart/2005/8/layout/vList2"/>
    <dgm:cxn modelId="{C0D66368-1CA9-4EDC-AFBA-CC2255F69BE0}" type="presOf" srcId="{7FF01583-4E9E-4CD8-A032-94CDA79F14AD}" destId="{5044C982-38D1-4D7A-8919-9902FF700286}" srcOrd="0" destOrd="0" presId="urn:microsoft.com/office/officeart/2005/8/layout/vList2"/>
    <dgm:cxn modelId="{345B09FA-13AB-4023-A571-46D4BFA2C504}" type="presOf" srcId="{F4B927BD-CC00-4F07-BC06-A47047032255}" destId="{FFC33BD6-35A8-43CC-8E37-38F128624AEE}" srcOrd="0" destOrd="2" presId="urn:microsoft.com/office/officeart/2005/8/layout/vList2"/>
    <dgm:cxn modelId="{E4B1370F-4BB1-4140-B216-0B2D7E5EB616}" srcId="{E151E351-42F9-468E-BB5A-38719225E3DA}" destId="{F4B927BD-CC00-4F07-BC06-A47047032255}" srcOrd="2" destOrd="0" parTransId="{C7E827A5-CD01-4FEB-96D1-32D0B6B11596}" sibTransId="{3CA64079-5516-4688-BACD-65569F122F19}"/>
    <dgm:cxn modelId="{CCB98049-8AB4-4A16-ABF2-A84DE7D13AEB}" srcId="{E151E351-42F9-468E-BB5A-38719225E3DA}" destId="{DFED23E9-B179-4245-8E27-D7B869FB1396}" srcOrd="1" destOrd="0" parTransId="{7C5D8B72-A734-49C5-AE9C-BE84E0A40924}" sibTransId="{EF494D4E-7F8F-4043-BBA9-4DC7D7323AE9}"/>
    <dgm:cxn modelId="{8F215656-0BC5-4485-8869-A0400FC381F9}" srcId="{7FF01583-4E9E-4CD8-A032-94CDA79F14AD}" destId="{E54E161F-5ED0-46BD-B515-26932DF8E2C9}" srcOrd="1" destOrd="0" parTransId="{C5C12216-296A-4D66-9649-106AA30AEB78}" sibTransId="{76463548-2B0E-4206-AC1B-A812E0A88ADE}"/>
    <dgm:cxn modelId="{5ECB5A64-DAF5-4C5E-8494-6E6F640ABDE3}" type="presOf" srcId="{E151E351-42F9-468E-BB5A-38719225E3DA}" destId="{1E2FF655-F2BC-4A32-8F7C-CA3142B01718}" srcOrd="0" destOrd="0" presId="urn:microsoft.com/office/officeart/2005/8/layout/vList2"/>
    <dgm:cxn modelId="{DA7340AC-673F-4DE7-83B4-E7661AF02FF5}" type="presParOf" srcId="{5044C982-38D1-4D7A-8919-9902FF700286}" destId="{1E2FF655-F2BC-4A32-8F7C-CA3142B01718}" srcOrd="0" destOrd="0" presId="urn:microsoft.com/office/officeart/2005/8/layout/vList2"/>
    <dgm:cxn modelId="{DCC31E22-C35C-4D66-9FF9-CB3D82DBAB9E}" type="presParOf" srcId="{5044C982-38D1-4D7A-8919-9902FF700286}" destId="{FFC33BD6-35A8-43CC-8E37-38F128624AEE}" srcOrd="1" destOrd="0" presId="urn:microsoft.com/office/officeart/2005/8/layout/vList2"/>
    <dgm:cxn modelId="{2D8F7B3B-8D24-4C8E-A4D2-5B794E7FA4D6}" type="presParOf" srcId="{5044C982-38D1-4D7A-8919-9902FF700286}" destId="{97A64726-0E80-410A-87B3-CDADA2726A27}" srcOrd="2" destOrd="0" presId="urn:microsoft.com/office/officeart/2005/8/layout/vList2"/>
    <dgm:cxn modelId="{FE8F5EAE-54A3-4227-B9CA-4F6B301FE206}" type="presParOf" srcId="{5044C982-38D1-4D7A-8919-9902FF700286}" destId="{9B7EEAE4-3C6F-491A-B783-B0B654CC776B}" srcOrd="3"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FF01583-4E9E-4CD8-A032-94CDA79F14AD}" type="doc">
      <dgm:prSet loTypeId="urn:microsoft.com/office/officeart/2005/8/layout/hList1" loCatId="list" qsTypeId="urn:microsoft.com/office/officeart/2005/8/quickstyle/simple3" qsCatId="simple" csTypeId="urn:microsoft.com/office/officeart/2005/8/colors/accent1_2" csCatId="accent1" phldr="1"/>
      <dgm:spPr/>
      <dgm:t>
        <a:bodyPr/>
        <a:lstStyle/>
        <a:p>
          <a:endParaRPr lang="de-DE"/>
        </a:p>
      </dgm:t>
    </dgm:pt>
    <dgm:pt modelId="{E151E351-42F9-468E-BB5A-38719225E3DA}">
      <dgm:prSet phldrT="[Text]"/>
      <dgm:spPr/>
      <dgm:t>
        <a:bodyPr/>
        <a:lstStyle/>
        <a:p>
          <a:r>
            <a:rPr lang="en-GB" dirty="0"/>
            <a:t>Setting Policy Priorities through National Stakeholder Consultation</a:t>
          </a:r>
          <a:endParaRPr lang="de-DE" dirty="0"/>
        </a:p>
      </dgm:t>
    </dgm:pt>
    <dgm:pt modelId="{C1BCCF44-5DA9-475F-9D10-1A6A7E59E6A0}" type="parTrans" cxnId="{34C30F78-8425-4848-B0E2-68982F72C948}">
      <dgm:prSet/>
      <dgm:spPr/>
      <dgm:t>
        <a:bodyPr/>
        <a:lstStyle/>
        <a:p>
          <a:endParaRPr lang="de-DE"/>
        </a:p>
      </dgm:t>
    </dgm:pt>
    <dgm:pt modelId="{C30765E1-57AE-4996-B3DE-67A842B527EB}" type="sibTrans" cxnId="{34C30F78-8425-4848-B0E2-68982F72C948}">
      <dgm:prSet/>
      <dgm:spPr/>
      <dgm:t>
        <a:bodyPr/>
        <a:lstStyle/>
        <a:p>
          <a:endParaRPr lang="de-DE"/>
        </a:p>
      </dgm:t>
    </dgm:pt>
    <dgm:pt modelId="{63470D5D-3AAC-4F0D-829D-EBF1BDFBA78A}">
      <dgm:prSet phldrT="[Text]"/>
      <dgm:spPr/>
      <dgm:t>
        <a:bodyPr/>
        <a:lstStyle/>
        <a:p>
          <a:r>
            <a:rPr lang="de-DE" dirty="0" smtClean="0"/>
            <a:t>There is no general consensus about PHE;</a:t>
          </a:r>
          <a:endParaRPr lang="de-DE" dirty="0"/>
        </a:p>
      </dgm:t>
    </dgm:pt>
    <dgm:pt modelId="{1EE4F769-6018-4AE2-B777-8A93E440C1F1}" type="parTrans" cxnId="{23F4EC2D-1369-4A03-96B6-C18A97E0DA20}">
      <dgm:prSet/>
      <dgm:spPr/>
      <dgm:t>
        <a:bodyPr/>
        <a:lstStyle/>
        <a:p>
          <a:endParaRPr lang="de-DE"/>
        </a:p>
      </dgm:t>
    </dgm:pt>
    <dgm:pt modelId="{8AE1435F-2A54-43FC-9026-B1BF899C29C8}" type="sibTrans" cxnId="{23F4EC2D-1369-4A03-96B6-C18A97E0DA20}">
      <dgm:prSet/>
      <dgm:spPr/>
      <dgm:t>
        <a:bodyPr/>
        <a:lstStyle/>
        <a:p>
          <a:endParaRPr lang="de-DE"/>
        </a:p>
      </dgm:t>
    </dgm:pt>
    <dgm:pt modelId="{E54E161F-5ED0-46BD-B515-26932DF8E2C9}">
      <dgm:prSet phldrT="[Text]"/>
      <dgm:spPr/>
      <dgm:t>
        <a:bodyPr/>
        <a:lstStyle/>
        <a:p>
          <a:r>
            <a:rPr lang="en-GB" dirty="0"/>
            <a:t>Sharing Experience with Experts &amp; Associations at European Fora</a:t>
          </a:r>
          <a:endParaRPr lang="de-DE" dirty="0"/>
        </a:p>
      </dgm:t>
    </dgm:pt>
    <dgm:pt modelId="{C5C12216-296A-4D66-9649-106AA30AEB78}" type="parTrans" cxnId="{8F215656-0BC5-4485-8869-A0400FC381F9}">
      <dgm:prSet/>
      <dgm:spPr/>
      <dgm:t>
        <a:bodyPr/>
        <a:lstStyle/>
        <a:p>
          <a:endParaRPr lang="de-DE"/>
        </a:p>
      </dgm:t>
    </dgm:pt>
    <dgm:pt modelId="{76463548-2B0E-4206-AC1B-A812E0A88ADE}" type="sibTrans" cxnId="{8F215656-0BC5-4485-8869-A0400FC381F9}">
      <dgm:prSet/>
      <dgm:spPr/>
      <dgm:t>
        <a:bodyPr/>
        <a:lstStyle/>
        <a:p>
          <a:endParaRPr lang="de-DE"/>
        </a:p>
      </dgm:t>
    </dgm:pt>
    <dgm:pt modelId="{F0802CAE-0F31-4570-9A95-B216FCBDE55E}">
      <dgm:prSet phldrT="[Text]"/>
      <dgm:spPr/>
      <dgm:t>
        <a:bodyPr/>
        <a:lstStyle/>
        <a:p>
          <a:r>
            <a:rPr lang="de-DE" dirty="0" smtClean="0"/>
            <a:t>Uncoordinated, individual approaches to selection of CS;</a:t>
          </a:r>
          <a:endParaRPr lang="de-DE" dirty="0"/>
        </a:p>
      </dgm:t>
    </dgm:pt>
    <dgm:pt modelId="{E7700AB4-F059-4136-936C-548EC45C7F3A}" type="parTrans" cxnId="{4C35DAE4-CBE6-4436-8C8D-CBB019D9697B}">
      <dgm:prSet/>
      <dgm:spPr/>
      <dgm:t>
        <a:bodyPr/>
        <a:lstStyle/>
        <a:p>
          <a:endParaRPr lang="de-DE"/>
        </a:p>
      </dgm:t>
    </dgm:pt>
    <dgm:pt modelId="{9D87F052-01D6-4895-A026-6EAF4D4C9981}" type="sibTrans" cxnId="{4C35DAE4-CBE6-4436-8C8D-CBB019D9697B}">
      <dgm:prSet/>
      <dgm:spPr/>
      <dgm:t>
        <a:bodyPr/>
        <a:lstStyle/>
        <a:p>
          <a:endParaRPr lang="de-DE"/>
        </a:p>
      </dgm:t>
    </dgm:pt>
    <dgm:pt modelId="{FBD6A06D-BE17-4C4F-BC65-39F4C34A46B5}">
      <dgm:prSet phldrT="[Text]"/>
      <dgm:spPr/>
      <dgm:t>
        <a:bodyPr/>
        <a:lstStyle/>
        <a:p>
          <a:r>
            <a:rPr lang="en-GB" dirty="0"/>
            <a:t>Best Practice Collection &amp; Sharing</a:t>
          </a:r>
          <a:endParaRPr lang="de-DE" dirty="0"/>
        </a:p>
      </dgm:t>
    </dgm:pt>
    <dgm:pt modelId="{E2C70BE1-9827-4CCB-B1D6-40D7C97CFFF0}" type="parTrans" cxnId="{A72AD12B-BB08-4842-BAD8-3C6AD54429FA}">
      <dgm:prSet/>
      <dgm:spPr/>
      <dgm:t>
        <a:bodyPr/>
        <a:lstStyle/>
        <a:p>
          <a:endParaRPr lang="de-DE"/>
        </a:p>
      </dgm:t>
    </dgm:pt>
    <dgm:pt modelId="{62BC1460-E659-4BA9-91C9-58AB63708B56}" type="sibTrans" cxnId="{A72AD12B-BB08-4842-BAD8-3C6AD54429FA}">
      <dgm:prSet/>
      <dgm:spPr/>
      <dgm:t>
        <a:bodyPr/>
        <a:lstStyle/>
        <a:p>
          <a:endParaRPr lang="de-DE"/>
        </a:p>
      </dgm:t>
    </dgm:pt>
    <dgm:pt modelId="{A22A40A6-1676-4081-A4AC-32CCCBA5C71E}">
      <dgm:prSet phldrT="[Text]"/>
      <dgm:spPr/>
      <dgm:t>
        <a:bodyPr/>
        <a:lstStyle/>
        <a:p>
          <a:r>
            <a:rPr lang="de-DE" dirty="0" smtClean="0"/>
            <a:t>Positive feedback in terms of: reuse ideas, experiences and expertise; take advantage of existing expertise/know-how; promote and rapidly deploy reproducible standards, procedures and processes;</a:t>
          </a:r>
          <a:endParaRPr lang="de-DE" dirty="0"/>
        </a:p>
      </dgm:t>
    </dgm:pt>
    <dgm:pt modelId="{0B06C43A-02CA-46C7-ACA9-ED08B9A7696D}" type="parTrans" cxnId="{BE71B368-2EFF-4400-B48B-D51EAF890552}">
      <dgm:prSet/>
      <dgm:spPr/>
      <dgm:t>
        <a:bodyPr/>
        <a:lstStyle/>
        <a:p>
          <a:endParaRPr lang="de-DE"/>
        </a:p>
      </dgm:t>
    </dgm:pt>
    <dgm:pt modelId="{8909ADED-50A2-4FB2-A4AC-0B20F2981B23}" type="sibTrans" cxnId="{BE71B368-2EFF-4400-B48B-D51EAF890552}">
      <dgm:prSet/>
      <dgm:spPr/>
      <dgm:t>
        <a:bodyPr/>
        <a:lstStyle/>
        <a:p>
          <a:endParaRPr lang="de-DE"/>
        </a:p>
      </dgm:t>
    </dgm:pt>
    <dgm:pt modelId="{34FA4BD9-40FA-4B15-BC7F-235ED5A311A9}">
      <dgm:prSet phldrT="[Text]"/>
      <dgm:spPr/>
      <dgm:t>
        <a:bodyPr/>
        <a:lstStyle/>
        <a:p>
          <a:endParaRPr lang="de-DE" dirty="0"/>
        </a:p>
      </dgm:t>
    </dgm:pt>
    <dgm:pt modelId="{0FF07D0E-94B0-41D0-93E5-FDBDCC7D6BDC}" type="parTrans" cxnId="{847AC6C7-2BEB-48FB-9D80-4F36487F3DC2}">
      <dgm:prSet/>
      <dgm:spPr/>
      <dgm:t>
        <a:bodyPr/>
        <a:lstStyle/>
        <a:p>
          <a:endParaRPr lang="en-US"/>
        </a:p>
      </dgm:t>
    </dgm:pt>
    <dgm:pt modelId="{AFB2A7A6-0EBF-4991-B62C-E4F2164E24F1}" type="sibTrans" cxnId="{847AC6C7-2BEB-48FB-9D80-4F36487F3DC2}">
      <dgm:prSet/>
      <dgm:spPr/>
      <dgm:t>
        <a:bodyPr/>
        <a:lstStyle/>
        <a:p>
          <a:endParaRPr lang="en-US"/>
        </a:p>
      </dgm:t>
    </dgm:pt>
    <dgm:pt modelId="{64626ABF-9CD3-4DB8-B4D9-751586CE025A}">
      <dgm:prSet phldrT="[Text]"/>
      <dgm:spPr/>
      <dgm:t>
        <a:bodyPr/>
        <a:lstStyle/>
        <a:p>
          <a:r>
            <a:rPr lang="de-DE" dirty="0" smtClean="0"/>
            <a:t>Some state agencies, such as the Chamber of Commerce declined the invitation to discussions;</a:t>
          </a:r>
          <a:endParaRPr lang="de-DE" dirty="0"/>
        </a:p>
      </dgm:t>
    </dgm:pt>
    <dgm:pt modelId="{4A96E883-EF51-43D0-B0E4-D46C63FFE720}" type="parTrans" cxnId="{10A59218-2470-49BE-A8CE-804A2B66C886}">
      <dgm:prSet/>
      <dgm:spPr/>
      <dgm:t>
        <a:bodyPr/>
        <a:lstStyle/>
        <a:p>
          <a:endParaRPr lang="en-US"/>
        </a:p>
      </dgm:t>
    </dgm:pt>
    <dgm:pt modelId="{E9DCADD1-7A88-4C41-A605-387B81FE3013}" type="sibTrans" cxnId="{10A59218-2470-49BE-A8CE-804A2B66C886}">
      <dgm:prSet/>
      <dgm:spPr/>
      <dgm:t>
        <a:bodyPr/>
        <a:lstStyle/>
        <a:p>
          <a:endParaRPr lang="en-US"/>
        </a:p>
      </dgm:t>
    </dgm:pt>
    <dgm:pt modelId="{06AF2E29-57FD-40DB-B748-9B2C438977DB}">
      <dgm:prSet phldrT="[Text]"/>
      <dgm:spPr/>
      <dgm:t>
        <a:bodyPr/>
        <a:lstStyle/>
        <a:p>
          <a:r>
            <a:rPr lang="de-DE" dirty="0" smtClean="0"/>
            <a:t>Difficult to create a model based on </a:t>
          </a:r>
          <a:r>
            <a:rPr lang="de-DE" dirty="0" smtClean="0"/>
            <a:t>the  heterogeneity of </a:t>
          </a:r>
          <a:r>
            <a:rPr lang="de-DE" dirty="0" smtClean="0"/>
            <a:t>best practices;</a:t>
          </a:r>
          <a:endParaRPr lang="de-DE" dirty="0"/>
        </a:p>
      </dgm:t>
    </dgm:pt>
    <dgm:pt modelId="{74540911-8683-4E8B-94EB-3792F7C62837}" type="parTrans" cxnId="{1A89C128-10C4-4F65-BBCE-4EADB4063AD0}">
      <dgm:prSet/>
      <dgm:spPr/>
      <dgm:t>
        <a:bodyPr/>
        <a:lstStyle/>
        <a:p>
          <a:endParaRPr lang="en-US"/>
        </a:p>
      </dgm:t>
    </dgm:pt>
    <dgm:pt modelId="{33CC28FB-63A1-4309-AF53-FC113AFA0C72}" type="sibTrans" cxnId="{1A89C128-10C4-4F65-BBCE-4EADB4063AD0}">
      <dgm:prSet/>
      <dgm:spPr/>
      <dgm:t>
        <a:bodyPr/>
        <a:lstStyle/>
        <a:p>
          <a:endParaRPr lang="en-US"/>
        </a:p>
      </dgm:t>
    </dgm:pt>
    <dgm:pt modelId="{AE41D986-7B05-416E-9282-2FC6A846EF39}">
      <dgm:prSet phldrT="[Text]"/>
      <dgm:spPr/>
      <dgm:t>
        <a:bodyPr/>
        <a:lstStyle/>
        <a:p>
          <a:r>
            <a:rPr lang="de-DE" dirty="0" smtClean="0"/>
            <a:t>Difficult to promote to a policy paper at political level giving the instable political environment in RO;</a:t>
          </a:r>
          <a:endParaRPr lang="de-DE" dirty="0"/>
        </a:p>
      </dgm:t>
    </dgm:pt>
    <dgm:pt modelId="{D859E7C3-147F-4E09-90C3-5A3165012BC4}" type="parTrans" cxnId="{1203994C-602B-436F-81BA-F6873883627D}">
      <dgm:prSet/>
      <dgm:spPr/>
      <dgm:t>
        <a:bodyPr/>
        <a:lstStyle/>
        <a:p>
          <a:endParaRPr lang="en-US"/>
        </a:p>
      </dgm:t>
    </dgm:pt>
    <dgm:pt modelId="{C8059BB0-9EEE-4A89-AE25-263BB36B731F}" type="sibTrans" cxnId="{1203994C-602B-436F-81BA-F6873883627D}">
      <dgm:prSet/>
      <dgm:spPr/>
      <dgm:t>
        <a:bodyPr/>
        <a:lstStyle/>
        <a:p>
          <a:endParaRPr lang="en-US"/>
        </a:p>
      </dgm:t>
    </dgm:pt>
    <dgm:pt modelId="{5330F01B-5EDC-464C-AC5C-3F8115D7FF55}">
      <dgm:prSet phldrT="[Text]"/>
      <dgm:spPr/>
      <dgm:t>
        <a:bodyPr/>
        <a:lstStyle/>
        <a:p>
          <a:r>
            <a:rPr lang="de-DE" dirty="0" smtClean="0"/>
            <a:t>Confusion about the templates, the collection and the use of the on-line tool;</a:t>
          </a:r>
          <a:endParaRPr lang="de-DE" dirty="0"/>
        </a:p>
      </dgm:t>
    </dgm:pt>
    <dgm:pt modelId="{A38D7864-D5E3-4893-AD8E-27806EB74175}" type="parTrans" cxnId="{4E5BDFC9-0A25-42D2-ACC4-5DAA672A8123}">
      <dgm:prSet/>
      <dgm:spPr/>
      <dgm:t>
        <a:bodyPr/>
        <a:lstStyle/>
        <a:p>
          <a:endParaRPr lang="en-US"/>
        </a:p>
      </dgm:t>
    </dgm:pt>
    <dgm:pt modelId="{A66100E2-847D-4F97-B27E-4AED2BE22D93}" type="sibTrans" cxnId="{4E5BDFC9-0A25-42D2-ACC4-5DAA672A8123}">
      <dgm:prSet/>
      <dgm:spPr/>
      <dgm:t>
        <a:bodyPr/>
        <a:lstStyle/>
        <a:p>
          <a:endParaRPr lang="en-US"/>
        </a:p>
      </dgm:t>
    </dgm:pt>
    <dgm:pt modelId="{076523E6-0311-4A73-8854-88D1B0612EC5}">
      <dgm:prSet phldrT="[Text]"/>
      <dgm:spPr/>
      <dgm:t>
        <a:bodyPr/>
        <a:lstStyle/>
        <a:p>
          <a:r>
            <a:rPr lang="de-DE" dirty="0" smtClean="0"/>
            <a:t>Need to take into consideration the organizational culture;</a:t>
          </a:r>
          <a:endParaRPr lang="de-DE" dirty="0"/>
        </a:p>
      </dgm:t>
    </dgm:pt>
    <dgm:pt modelId="{A19F9AA0-2FED-4160-8FAC-E122479E7C4B}" type="parTrans" cxnId="{152A1E37-0939-4C29-B0FF-C862C6AF6871}">
      <dgm:prSet/>
      <dgm:spPr/>
      <dgm:t>
        <a:bodyPr/>
        <a:lstStyle/>
        <a:p>
          <a:endParaRPr lang="en-US"/>
        </a:p>
      </dgm:t>
    </dgm:pt>
    <dgm:pt modelId="{EC0E4129-B3E7-4EBD-A4D7-8B8C2107B1C9}" type="sibTrans" cxnId="{152A1E37-0939-4C29-B0FF-C862C6AF6871}">
      <dgm:prSet/>
      <dgm:spPr/>
      <dgm:t>
        <a:bodyPr/>
        <a:lstStyle/>
        <a:p>
          <a:endParaRPr lang="en-US"/>
        </a:p>
      </dgm:t>
    </dgm:pt>
    <dgm:pt modelId="{56A4CC8E-9061-455A-B38B-F27DB2F346D2}" type="pres">
      <dgm:prSet presAssocID="{7FF01583-4E9E-4CD8-A032-94CDA79F14AD}" presName="Name0" presStyleCnt="0">
        <dgm:presLayoutVars>
          <dgm:dir/>
          <dgm:animLvl val="lvl"/>
          <dgm:resizeHandles val="exact"/>
        </dgm:presLayoutVars>
      </dgm:prSet>
      <dgm:spPr/>
      <dgm:t>
        <a:bodyPr/>
        <a:lstStyle/>
        <a:p>
          <a:endParaRPr lang="ro-RO"/>
        </a:p>
      </dgm:t>
    </dgm:pt>
    <dgm:pt modelId="{47F52745-9DB7-4CAF-B430-F0ED62F5FC29}" type="pres">
      <dgm:prSet presAssocID="{E151E351-42F9-468E-BB5A-38719225E3DA}" presName="composite" presStyleCnt="0"/>
      <dgm:spPr/>
    </dgm:pt>
    <dgm:pt modelId="{C337E460-6D4A-42D8-B274-CB22073F7B37}" type="pres">
      <dgm:prSet presAssocID="{E151E351-42F9-468E-BB5A-38719225E3DA}" presName="parTx" presStyleLbl="alignNode1" presStyleIdx="0" presStyleCnt="3">
        <dgm:presLayoutVars>
          <dgm:chMax val="0"/>
          <dgm:chPref val="0"/>
          <dgm:bulletEnabled val="1"/>
        </dgm:presLayoutVars>
      </dgm:prSet>
      <dgm:spPr/>
      <dgm:t>
        <a:bodyPr/>
        <a:lstStyle/>
        <a:p>
          <a:endParaRPr lang="ro-RO"/>
        </a:p>
      </dgm:t>
    </dgm:pt>
    <dgm:pt modelId="{57DBB058-B207-468E-934C-2995502DAD78}" type="pres">
      <dgm:prSet presAssocID="{E151E351-42F9-468E-BB5A-38719225E3DA}" presName="desTx" presStyleLbl="alignAccFollowNode1" presStyleIdx="0" presStyleCnt="3">
        <dgm:presLayoutVars>
          <dgm:bulletEnabled val="1"/>
        </dgm:presLayoutVars>
      </dgm:prSet>
      <dgm:spPr/>
      <dgm:t>
        <a:bodyPr/>
        <a:lstStyle/>
        <a:p>
          <a:endParaRPr lang="ro-RO"/>
        </a:p>
      </dgm:t>
    </dgm:pt>
    <dgm:pt modelId="{2345D7C0-1D4A-413F-AF00-0C19F59DAC03}" type="pres">
      <dgm:prSet presAssocID="{C30765E1-57AE-4996-B3DE-67A842B527EB}" presName="space" presStyleCnt="0"/>
      <dgm:spPr/>
    </dgm:pt>
    <dgm:pt modelId="{8F092970-9764-4989-9959-4F3024A23A6F}" type="pres">
      <dgm:prSet presAssocID="{E54E161F-5ED0-46BD-B515-26932DF8E2C9}" presName="composite" presStyleCnt="0"/>
      <dgm:spPr/>
    </dgm:pt>
    <dgm:pt modelId="{81224082-9E56-4BC2-BC91-13FE637BD2F8}" type="pres">
      <dgm:prSet presAssocID="{E54E161F-5ED0-46BD-B515-26932DF8E2C9}" presName="parTx" presStyleLbl="alignNode1" presStyleIdx="1" presStyleCnt="3">
        <dgm:presLayoutVars>
          <dgm:chMax val="0"/>
          <dgm:chPref val="0"/>
          <dgm:bulletEnabled val="1"/>
        </dgm:presLayoutVars>
      </dgm:prSet>
      <dgm:spPr/>
      <dgm:t>
        <a:bodyPr/>
        <a:lstStyle/>
        <a:p>
          <a:endParaRPr lang="ro-RO"/>
        </a:p>
      </dgm:t>
    </dgm:pt>
    <dgm:pt modelId="{4149BC8F-CC8B-4014-937B-384FCC08C261}" type="pres">
      <dgm:prSet presAssocID="{E54E161F-5ED0-46BD-B515-26932DF8E2C9}" presName="desTx" presStyleLbl="alignAccFollowNode1" presStyleIdx="1" presStyleCnt="3">
        <dgm:presLayoutVars>
          <dgm:bulletEnabled val="1"/>
        </dgm:presLayoutVars>
      </dgm:prSet>
      <dgm:spPr/>
      <dgm:t>
        <a:bodyPr/>
        <a:lstStyle/>
        <a:p>
          <a:endParaRPr lang="ro-RO"/>
        </a:p>
      </dgm:t>
    </dgm:pt>
    <dgm:pt modelId="{A04FA4B5-5320-443D-A486-096F747450F1}" type="pres">
      <dgm:prSet presAssocID="{76463548-2B0E-4206-AC1B-A812E0A88ADE}" presName="space" presStyleCnt="0"/>
      <dgm:spPr/>
    </dgm:pt>
    <dgm:pt modelId="{6D47EE0F-A9D4-45BE-BE19-A9D6C05D8BBC}" type="pres">
      <dgm:prSet presAssocID="{FBD6A06D-BE17-4C4F-BC65-39F4C34A46B5}" presName="composite" presStyleCnt="0"/>
      <dgm:spPr/>
    </dgm:pt>
    <dgm:pt modelId="{E375C3A0-E262-4DFF-9443-AEC7767482A0}" type="pres">
      <dgm:prSet presAssocID="{FBD6A06D-BE17-4C4F-BC65-39F4C34A46B5}" presName="parTx" presStyleLbl="alignNode1" presStyleIdx="2" presStyleCnt="3">
        <dgm:presLayoutVars>
          <dgm:chMax val="0"/>
          <dgm:chPref val="0"/>
          <dgm:bulletEnabled val="1"/>
        </dgm:presLayoutVars>
      </dgm:prSet>
      <dgm:spPr/>
      <dgm:t>
        <a:bodyPr/>
        <a:lstStyle/>
        <a:p>
          <a:endParaRPr lang="ro-RO"/>
        </a:p>
      </dgm:t>
    </dgm:pt>
    <dgm:pt modelId="{31814BEA-9329-425F-8E0D-E9D8AC7015A6}" type="pres">
      <dgm:prSet presAssocID="{FBD6A06D-BE17-4C4F-BC65-39F4C34A46B5}" presName="desTx" presStyleLbl="alignAccFollowNode1" presStyleIdx="2" presStyleCnt="3">
        <dgm:presLayoutVars>
          <dgm:bulletEnabled val="1"/>
        </dgm:presLayoutVars>
      </dgm:prSet>
      <dgm:spPr/>
      <dgm:t>
        <a:bodyPr/>
        <a:lstStyle/>
        <a:p>
          <a:endParaRPr lang="ro-RO"/>
        </a:p>
      </dgm:t>
    </dgm:pt>
  </dgm:ptLst>
  <dgm:cxnLst>
    <dgm:cxn modelId="{0403B315-25F0-4FE2-AA08-E3134B0A32A1}" type="presOf" srcId="{06AF2E29-57FD-40DB-B748-9B2C438977DB}" destId="{31814BEA-9329-425F-8E0D-E9D8AC7015A6}" srcOrd="0" destOrd="1" presId="urn:microsoft.com/office/officeart/2005/8/layout/hList1"/>
    <dgm:cxn modelId="{850B048A-DBBB-4784-9A52-97B7257245B9}" type="presOf" srcId="{64626ABF-9CD3-4DB8-B4D9-751586CE025A}" destId="{57DBB058-B207-468E-934C-2995502DAD78}" srcOrd="0" destOrd="1" presId="urn:microsoft.com/office/officeart/2005/8/layout/hList1"/>
    <dgm:cxn modelId="{847AC6C7-2BEB-48FB-9D80-4F36487F3DC2}" srcId="{E54E161F-5ED0-46BD-B515-26932DF8E2C9}" destId="{34FA4BD9-40FA-4B15-BC7F-235ED5A311A9}" srcOrd="1" destOrd="0" parTransId="{0FF07D0E-94B0-41D0-93E5-FDBDCC7D6BDC}" sibTransId="{AFB2A7A6-0EBF-4991-B62C-E4F2164E24F1}"/>
    <dgm:cxn modelId="{5C70E201-4FCC-4BEF-AD3A-65F8C4BBABC0}" type="presOf" srcId="{5330F01B-5EDC-464C-AC5C-3F8115D7FF55}" destId="{31814BEA-9329-425F-8E0D-E9D8AC7015A6}" srcOrd="0" destOrd="2" presId="urn:microsoft.com/office/officeart/2005/8/layout/hList1"/>
    <dgm:cxn modelId="{152A1E37-0939-4C29-B0FF-C862C6AF6871}" srcId="{FBD6A06D-BE17-4C4F-BC65-39F4C34A46B5}" destId="{076523E6-0311-4A73-8854-88D1B0612EC5}" srcOrd="3" destOrd="0" parTransId="{A19F9AA0-2FED-4160-8FAC-E122479E7C4B}" sibTransId="{EC0E4129-B3E7-4EBD-A4D7-8B8C2107B1C9}"/>
    <dgm:cxn modelId="{E9953AEE-4F32-472F-B9FE-527FA0C97C7A}" type="presOf" srcId="{076523E6-0311-4A73-8854-88D1B0612EC5}" destId="{31814BEA-9329-425F-8E0D-E9D8AC7015A6}" srcOrd="0" destOrd="3" presId="urn:microsoft.com/office/officeart/2005/8/layout/hList1"/>
    <dgm:cxn modelId="{1A89C128-10C4-4F65-BBCE-4EADB4063AD0}" srcId="{FBD6A06D-BE17-4C4F-BC65-39F4C34A46B5}" destId="{06AF2E29-57FD-40DB-B748-9B2C438977DB}" srcOrd="1" destOrd="0" parTransId="{74540911-8683-4E8B-94EB-3792F7C62837}" sibTransId="{33CC28FB-63A1-4309-AF53-FC113AFA0C72}"/>
    <dgm:cxn modelId="{28C96694-5D56-40BC-B73C-6F402D3190C9}" type="presOf" srcId="{E151E351-42F9-468E-BB5A-38719225E3DA}" destId="{C337E460-6D4A-42D8-B274-CB22073F7B37}" srcOrd="0" destOrd="0" presId="urn:microsoft.com/office/officeart/2005/8/layout/hList1"/>
    <dgm:cxn modelId="{8F215656-0BC5-4485-8869-A0400FC381F9}" srcId="{7FF01583-4E9E-4CD8-A032-94CDA79F14AD}" destId="{E54E161F-5ED0-46BD-B515-26932DF8E2C9}" srcOrd="1" destOrd="0" parTransId="{C5C12216-296A-4D66-9649-106AA30AEB78}" sibTransId="{76463548-2B0E-4206-AC1B-A812E0A88ADE}"/>
    <dgm:cxn modelId="{23F4EC2D-1369-4A03-96B6-C18A97E0DA20}" srcId="{E151E351-42F9-468E-BB5A-38719225E3DA}" destId="{63470D5D-3AAC-4F0D-829D-EBF1BDFBA78A}" srcOrd="0" destOrd="0" parTransId="{1EE4F769-6018-4AE2-B777-8A93E440C1F1}" sibTransId="{8AE1435F-2A54-43FC-9026-B1BF899C29C8}"/>
    <dgm:cxn modelId="{9C1A89EB-5E44-44F5-B58F-D12280818A57}" type="presOf" srcId="{63470D5D-3AAC-4F0D-829D-EBF1BDFBA78A}" destId="{57DBB058-B207-468E-934C-2995502DAD78}" srcOrd="0" destOrd="0" presId="urn:microsoft.com/office/officeart/2005/8/layout/hList1"/>
    <dgm:cxn modelId="{34C30F78-8425-4848-B0E2-68982F72C948}" srcId="{7FF01583-4E9E-4CD8-A032-94CDA79F14AD}" destId="{E151E351-42F9-468E-BB5A-38719225E3DA}" srcOrd="0" destOrd="0" parTransId="{C1BCCF44-5DA9-475F-9D10-1A6A7E59E6A0}" sibTransId="{C30765E1-57AE-4996-B3DE-67A842B527EB}"/>
    <dgm:cxn modelId="{C276035D-D73A-4029-961D-DF822EEAD066}" type="presOf" srcId="{A22A40A6-1676-4081-A4AC-32CCCBA5C71E}" destId="{4149BC8F-CC8B-4014-937B-384FCC08C261}" srcOrd="0" destOrd="0" presId="urn:microsoft.com/office/officeart/2005/8/layout/hList1"/>
    <dgm:cxn modelId="{1203994C-602B-436F-81BA-F6873883627D}" srcId="{E151E351-42F9-468E-BB5A-38719225E3DA}" destId="{AE41D986-7B05-416E-9282-2FC6A846EF39}" srcOrd="2" destOrd="0" parTransId="{D859E7C3-147F-4E09-90C3-5A3165012BC4}" sibTransId="{C8059BB0-9EEE-4A89-AE25-263BB36B731F}"/>
    <dgm:cxn modelId="{6EF63DC4-EF2C-465D-85B9-CF2014DB6C2C}" type="presOf" srcId="{F0802CAE-0F31-4570-9A95-B216FCBDE55E}" destId="{31814BEA-9329-425F-8E0D-E9D8AC7015A6}" srcOrd="0" destOrd="0" presId="urn:microsoft.com/office/officeart/2005/8/layout/hList1"/>
    <dgm:cxn modelId="{A72AD12B-BB08-4842-BAD8-3C6AD54429FA}" srcId="{7FF01583-4E9E-4CD8-A032-94CDA79F14AD}" destId="{FBD6A06D-BE17-4C4F-BC65-39F4C34A46B5}" srcOrd="2" destOrd="0" parTransId="{E2C70BE1-9827-4CCB-B1D6-40D7C97CFFF0}" sibTransId="{62BC1460-E659-4BA9-91C9-58AB63708B56}"/>
    <dgm:cxn modelId="{241BD4A5-CE6C-49E4-9D8F-30346108241D}" type="presOf" srcId="{E54E161F-5ED0-46BD-B515-26932DF8E2C9}" destId="{81224082-9E56-4BC2-BC91-13FE637BD2F8}" srcOrd="0" destOrd="0" presId="urn:microsoft.com/office/officeart/2005/8/layout/hList1"/>
    <dgm:cxn modelId="{4C35DAE4-CBE6-4436-8C8D-CBB019D9697B}" srcId="{FBD6A06D-BE17-4C4F-BC65-39F4C34A46B5}" destId="{F0802CAE-0F31-4570-9A95-B216FCBDE55E}" srcOrd="0" destOrd="0" parTransId="{E7700AB4-F059-4136-936C-548EC45C7F3A}" sibTransId="{9D87F052-01D6-4895-A026-6EAF4D4C9981}"/>
    <dgm:cxn modelId="{4E5BDFC9-0A25-42D2-ACC4-5DAA672A8123}" srcId="{FBD6A06D-BE17-4C4F-BC65-39F4C34A46B5}" destId="{5330F01B-5EDC-464C-AC5C-3F8115D7FF55}" srcOrd="2" destOrd="0" parTransId="{A38D7864-D5E3-4893-AD8E-27806EB74175}" sibTransId="{A66100E2-847D-4F97-B27E-4AED2BE22D93}"/>
    <dgm:cxn modelId="{B958CE1E-9331-4A1F-B37E-0EDD0B44B762}" type="presOf" srcId="{34FA4BD9-40FA-4B15-BC7F-235ED5A311A9}" destId="{4149BC8F-CC8B-4014-937B-384FCC08C261}" srcOrd="0" destOrd="1" presId="urn:microsoft.com/office/officeart/2005/8/layout/hList1"/>
    <dgm:cxn modelId="{6438C1AA-B1AB-477E-AB13-7118519E3618}" type="presOf" srcId="{7FF01583-4E9E-4CD8-A032-94CDA79F14AD}" destId="{56A4CC8E-9061-455A-B38B-F27DB2F346D2}" srcOrd="0" destOrd="0" presId="urn:microsoft.com/office/officeart/2005/8/layout/hList1"/>
    <dgm:cxn modelId="{2A1D4080-56E0-4DAF-A303-6B5DD298689D}" type="presOf" srcId="{FBD6A06D-BE17-4C4F-BC65-39F4C34A46B5}" destId="{E375C3A0-E262-4DFF-9443-AEC7767482A0}" srcOrd="0" destOrd="0" presId="urn:microsoft.com/office/officeart/2005/8/layout/hList1"/>
    <dgm:cxn modelId="{10A59218-2470-49BE-A8CE-804A2B66C886}" srcId="{E151E351-42F9-468E-BB5A-38719225E3DA}" destId="{64626ABF-9CD3-4DB8-B4D9-751586CE025A}" srcOrd="1" destOrd="0" parTransId="{4A96E883-EF51-43D0-B0E4-D46C63FFE720}" sibTransId="{E9DCADD1-7A88-4C41-A605-387B81FE3013}"/>
    <dgm:cxn modelId="{BE71B368-2EFF-4400-B48B-D51EAF890552}" srcId="{E54E161F-5ED0-46BD-B515-26932DF8E2C9}" destId="{A22A40A6-1676-4081-A4AC-32CCCBA5C71E}" srcOrd="0" destOrd="0" parTransId="{0B06C43A-02CA-46C7-ACA9-ED08B9A7696D}" sibTransId="{8909ADED-50A2-4FB2-A4AC-0B20F2981B23}"/>
    <dgm:cxn modelId="{D1FE6AF8-D48B-4486-BBC2-0A44C0DD8549}" type="presOf" srcId="{AE41D986-7B05-416E-9282-2FC6A846EF39}" destId="{57DBB058-B207-468E-934C-2995502DAD78}" srcOrd="0" destOrd="2" presId="urn:microsoft.com/office/officeart/2005/8/layout/hList1"/>
    <dgm:cxn modelId="{E071BD29-AFC3-433C-AF9E-5A62BFE33EED}" type="presParOf" srcId="{56A4CC8E-9061-455A-B38B-F27DB2F346D2}" destId="{47F52745-9DB7-4CAF-B430-F0ED62F5FC29}" srcOrd="0" destOrd="0" presId="urn:microsoft.com/office/officeart/2005/8/layout/hList1"/>
    <dgm:cxn modelId="{C4CE9EBC-1D21-47DE-9BDE-1E7B4A73C032}" type="presParOf" srcId="{47F52745-9DB7-4CAF-B430-F0ED62F5FC29}" destId="{C337E460-6D4A-42D8-B274-CB22073F7B37}" srcOrd="0" destOrd="0" presId="urn:microsoft.com/office/officeart/2005/8/layout/hList1"/>
    <dgm:cxn modelId="{06C2A5C5-E0B9-4505-BE34-578CEEE8681C}" type="presParOf" srcId="{47F52745-9DB7-4CAF-B430-F0ED62F5FC29}" destId="{57DBB058-B207-468E-934C-2995502DAD78}" srcOrd="1" destOrd="0" presId="urn:microsoft.com/office/officeart/2005/8/layout/hList1"/>
    <dgm:cxn modelId="{E23DD326-6EDD-46AF-9C57-EA2C7BCE266B}" type="presParOf" srcId="{56A4CC8E-9061-455A-B38B-F27DB2F346D2}" destId="{2345D7C0-1D4A-413F-AF00-0C19F59DAC03}" srcOrd="1" destOrd="0" presId="urn:microsoft.com/office/officeart/2005/8/layout/hList1"/>
    <dgm:cxn modelId="{7A660C0A-ADC4-4EDF-87B2-4EF45720838B}" type="presParOf" srcId="{56A4CC8E-9061-455A-B38B-F27DB2F346D2}" destId="{8F092970-9764-4989-9959-4F3024A23A6F}" srcOrd="2" destOrd="0" presId="urn:microsoft.com/office/officeart/2005/8/layout/hList1"/>
    <dgm:cxn modelId="{514000DE-7E93-42EE-A49D-D2075B63D72B}" type="presParOf" srcId="{8F092970-9764-4989-9959-4F3024A23A6F}" destId="{81224082-9E56-4BC2-BC91-13FE637BD2F8}" srcOrd="0" destOrd="0" presId="urn:microsoft.com/office/officeart/2005/8/layout/hList1"/>
    <dgm:cxn modelId="{94135907-4995-468D-A2E5-3EA19F7B4E91}" type="presParOf" srcId="{8F092970-9764-4989-9959-4F3024A23A6F}" destId="{4149BC8F-CC8B-4014-937B-384FCC08C261}" srcOrd="1" destOrd="0" presId="urn:microsoft.com/office/officeart/2005/8/layout/hList1"/>
    <dgm:cxn modelId="{5BF6BCB1-76D9-4037-86D1-14311392A3A7}" type="presParOf" srcId="{56A4CC8E-9061-455A-B38B-F27DB2F346D2}" destId="{A04FA4B5-5320-443D-A486-096F747450F1}" srcOrd="3" destOrd="0" presId="urn:microsoft.com/office/officeart/2005/8/layout/hList1"/>
    <dgm:cxn modelId="{DCD19478-EF7A-40AD-A83A-0E3948215EBF}" type="presParOf" srcId="{56A4CC8E-9061-455A-B38B-F27DB2F346D2}" destId="{6D47EE0F-A9D4-45BE-BE19-A9D6C05D8BBC}" srcOrd="4" destOrd="0" presId="urn:microsoft.com/office/officeart/2005/8/layout/hList1"/>
    <dgm:cxn modelId="{002FA468-1671-4BF9-8006-074CBE1CE585}" type="presParOf" srcId="{6D47EE0F-A9D4-45BE-BE19-A9D6C05D8BBC}" destId="{E375C3A0-E262-4DFF-9443-AEC7767482A0}" srcOrd="0" destOrd="0" presId="urn:microsoft.com/office/officeart/2005/8/layout/hList1"/>
    <dgm:cxn modelId="{261E4765-D7A2-4A01-8974-B543A60303EC}" type="presParOf" srcId="{6D47EE0F-A9D4-45BE-BE19-A9D6C05D8BBC}" destId="{31814BEA-9329-425F-8E0D-E9D8AC7015A6}"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2FF655-F2BC-4A32-8F7C-CA3142B01718}">
      <dsp:nvSpPr>
        <dsp:cNvPr id="0" name=""/>
        <dsp:cNvSpPr/>
      </dsp:nvSpPr>
      <dsp:spPr>
        <a:xfrm>
          <a:off x="0" y="0"/>
          <a:ext cx="7129463" cy="6084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GB" sz="2600" kern="1200" dirty="0"/>
            <a:t>Main Activities </a:t>
          </a:r>
          <a:r>
            <a:rPr lang="en-GB" sz="2600" kern="1200" dirty="0" smtClean="0"/>
            <a:t>Our </a:t>
          </a:r>
          <a:r>
            <a:rPr lang="en-GB" sz="2600" kern="1200" dirty="0"/>
            <a:t>Association in next years</a:t>
          </a:r>
          <a:endParaRPr lang="de-DE" sz="2600" kern="1200" dirty="0"/>
        </a:p>
      </dsp:txBody>
      <dsp:txXfrm>
        <a:off x="0" y="0"/>
        <a:ext cx="7129463" cy="608400"/>
      </dsp:txXfrm>
    </dsp:sp>
    <dsp:sp modelId="{FFC33BD6-35A8-43CC-8E37-38F128624AEE}">
      <dsp:nvSpPr>
        <dsp:cNvPr id="0" name=""/>
        <dsp:cNvSpPr/>
      </dsp:nvSpPr>
      <dsp:spPr>
        <a:xfrm>
          <a:off x="0" y="633604"/>
          <a:ext cx="7129463" cy="592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636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de-DE" sz="2000" kern="1200" dirty="0" smtClean="0"/>
            <a:t>Emphasize the role of strategic orientation of HE institutions towards regional development;</a:t>
          </a:r>
          <a:endParaRPr lang="de-DE" sz="2000" kern="1200" dirty="0"/>
        </a:p>
      </dsp:txBody>
      <dsp:txXfrm>
        <a:off x="0" y="633604"/>
        <a:ext cx="7129463" cy="592020"/>
      </dsp:txXfrm>
    </dsp:sp>
    <dsp:sp modelId="{97A64726-0E80-410A-87B3-CDADA2726A27}">
      <dsp:nvSpPr>
        <dsp:cNvPr id="0" name=""/>
        <dsp:cNvSpPr/>
      </dsp:nvSpPr>
      <dsp:spPr>
        <a:xfrm>
          <a:off x="0" y="1225624"/>
          <a:ext cx="7129463" cy="6084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GB" sz="2600" kern="1200" dirty="0"/>
            <a:t>Our Main Demands from Government</a:t>
          </a:r>
          <a:endParaRPr lang="de-DE" sz="2600" kern="1200" dirty="0"/>
        </a:p>
      </dsp:txBody>
      <dsp:txXfrm>
        <a:off x="0" y="1225624"/>
        <a:ext cx="7129463" cy="608400"/>
      </dsp:txXfrm>
    </dsp:sp>
    <dsp:sp modelId="{9B7EEAE4-3C6F-491A-B783-B0B654CC776B}">
      <dsp:nvSpPr>
        <dsp:cNvPr id="0" name=""/>
        <dsp:cNvSpPr/>
      </dsp:nvSpPr>
      <dsp:spPr>
        <a:xfrm>
          <a:off x="0" y="1834024"/>
          <a:ext cx="7129463" cy="1453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636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de-DE" sz="2000" kern="1200" dirty="0" smtClean="0"/>
            <a:t>Include the contribution to regional development in the criteria of financing, accrediting and evaluation of HE institutions;</a:t>
          </a:r>
          <a:endParaRPr lang="de-DE" sz="2000" kern="1200" dirty="0"/>
        </a:p>
        <a:p>
          <a:pPr marL="228600" lvl="1" indent="-228600" algn="l" defTabSz="889000">
            <a:lnSpc>
              <a:spcPct val="90000"/>
            </a:lnSpc>
            <a:spcBef>
              <a:spcPct val="0"/>
            </a:spcBef>
            <a:spcAft>
              <a:spcPct val="20000"/>
            </a:spcAft>
            <a:buChar char="••"/>
          </a:pPr>
          <a:r>
            <a:rPr lang="de-DE" sz="2000" kern="1200" dirty="0" smtClean="0"/>
            <a:t>Assure a legislative framwework that distinguish clearly between PHE / VET and AHE;</a:t>
          </a:r>
          <a:endParaRPr lang="de-DE" sz="2000" kern="1200" dirty="0"/>
        </a:p>
      </dsp:txBody>
      <dsp:txXfrm>
        <a:off x="0" y="1834024"/>
        <a:ext cx="7129463" cy="145313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2FF655-F2BC-4A32-8F7C-CA3142B01718}">
      <dsp:nvSpPr>
        <dsp:cNvPr id="0" name=""/>
        <dsp:cNvSpPr/>
      </dsp:nvSpPr>
      <dsp:spPr>
        <a:xfrm>
          <a:off x="0" y="9993"/>
          <a:ext cx="7129463" cy="62361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GB" sz="2700" kern="1200" dirty="0"/>
            <a:t>Main Activities Our Association in next years</a:t>
          </a:r>
          <a:endParaRPr lang="de-DE" sz="2700" kern="1200" dirty="0"/>
        </a:p>
      </dsp:txBody>
      <dsp:txXfrm>
        <a:off x="0" y="9993"/>
        <a:ext cx="7129463" cy="623610"/>
      </dsp:txXfrm>
    </dsp:sp>
    <dsp:sp modelId="{FFC33BD6-35A8-43CC-8E37-38F128624AEE}">
      <dsp:nvSpPr>
        <dsp:cNvPr id="0" name=""/>
        <dsp:cNvSpPr/>
      </dsp:nvSpPr>
      <dsp:spPr>
        <a:xfrm>
          <a:off x="0" y="633604"/>
          <a:ext cx="7129463" cy="1184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636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de-DE" sz="2000" kern="1200" dirty="0" smtClean="0"/>
            <a:t>Increase awareness regarding the role of professional experience of lecturers;</a:t>
          </a:r>
          <a:endParaRPr lang="de-DE" sz="2000" kern="1200" dirty="0"/>
        </a:p>
        <a:p>
          <a:pPr marL="228600" lvl="1" indent="-228600" algn="l" defTabSz="889000">
            <a:lnSpc>
              <a:spcPct val="90000"/>
            </a:lnSpc>
            <a:spcBef>
              <a:spcPct val="0"/>
            </a:spcBef>
            <a:spcAft>
              <a:spcPct val="20000"/>
            </a:spcAft>
            <a:buChar char="••"/>
          </a:pPr>
          <a:r>
            <a:rPr lang="de-DE" sz="2000" kern="1200" dirty="0" smtClean="0"/>
            <a:t>Establish clear causes of skill shortages (education vs. emigration vs. other causes?)</a:t>
          </a:r>
          <a:endParaRPr lang="de-DE" sz="2000" kern="1200" dirty="0"/>
        </a:p>
      </dsp:txBody>
      <dsp:txXfrm>
        <a:off x="0" y="633604"/>
        <a:ext cx="7129463" cy="1184040"/>
      </dsp:txXfrm>
    </dsp:sp>
    <dsp:sp modelId="{97A64726-0E80-410A-87B3-CDADA2726A27}">
      <dsp:nvSpPr>
        <dsp:cNvPr id="0" name=""/>
        <dsp:cNvSpPr/>
      </dsp:nvSpPr>
      <dsp:spPr>
        <a:xfrm>
          <a:off x="0" y="1817644"/>
          <a:ext cx="7129463" cy="62361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GB" sz="2600" kern="1200" dirty="0"/>
            <a:t>Our Main Demands from Government</a:t>
          </a:r>
          <a:endParaRPr lang="de-DE" sz="2600" kern="1200" dirty="0"/>
        </a:p>
      </dsp:txBody>
      <dsp:txXfrm>
        <a:off x="0" y="1817644"/>
        <a:ext cx="7129463" cy="623610"/>
      </dsp:txXfrm>
    </dsp:sp>
    <dsp:sp modelId="{9B7EEAE4-3C6F-491A-B783-B0B654CC776B}">
      <dsp:nvSpPr>
        <dsp:cNvPr id="0" name=""/>
        <dsp:cNvSpPr/>
      </dsp:nvSpPr>
      <dsp:spPr>
        <a:xfrm>
          <a:off x="0" y="2441254"/>
          <a:ext cx="7129463" cy="861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636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de-DE" sz="2000" kern="1200" dirty="0" smtClean="0"/>
            <a:t>Harmonize reglementations in QA regarding conflicts of jursidiction, levels of expertise, and payment policy specific to PHE;</a:t>
          </a:r>
          <a:endParaRPr lang="de-DE" sz="2000" kern="1200" dirty="0"/>
        </a:p>
      </dsp:txBody>
      <dsp:txXfrm>
        <a:off x="0" y="2441254"/>
        <a:ext cx="7129463" cy="86112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2FF655-F2BC-4A32-8F7C-CA3142B01718}">
      <dsp:nvSpPr>
        <dsp:cNvPr id="0" name=""/>
        <dsp:cNvSpPr/>
      </dsp:nvSpPr>
      <dsp:spPr>
        <a:xfrm>
          <a:off x="0" y="22953"/>
          <a:ext cx="7129463" cy="538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GB" sz="2300" kern="1200" dirty="0"/>
            <a:t>Main Activities Our Association in next years</a:t>
          </a:r>
          <a:endParaRPr lang="de-DE" sz="2300" kern="1200" dirty="0"/>
        </a:p>
      </dsp:txBody>
      <dsp:txXfrm>
        <a:off x="0" y="22953"/>
        <a:ext cx="7129463" cy="538200"/>
      </dsp:txXfrm>
    </dsp:sp>
    <dsp:sp modelId="{FFC33BD6-35A8-43CC-8E37-38F128624AEE}">
      <dsp:nvSpPr>
        <dsp:cNvPr id="0" name=""/>
        <dsp:cNvSpPr/>
      </dsp:nvSpPr>
      <dsp:spPr>
        <a:xfrm>
          <a:off x="0" y="561153"/>
          <a:ext cx="7129463" cy="1118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636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solidFill>
                <a:schemeClr val="tx1"/>
              </a:solidFill>
              <a:latin typeface="+mn-lt"/>
              <a:ea typeface="+mn-ea"/>
              <a:cs typeface="+mn-cs"/>
            </a:rPr>
            <a:t>Providing b</a:t>
          </a:r>
          <a:r>
            <a:rPr lang="en-GB" sz="1800" kern="1200" dirty="0" err="1" smtClean="0">
              <a:solidFill>
                <a:schemeClr val="tx1"/>
              </a:solidFill>
              <a:latin typeface="+mn-lt"/>
              <a:ea typeface="+mn-ea"/>
              <a:cs typeface="+mn-cs"/>
            </a:rPr>
            <a:t>etter</a:t>
          </a:r>
          <a:r>
            <a:rPr lang="en-GB" sz="1800" kern="1200" dirty="0" smtClean="0">
              <a:solidFill>
                <a:schemeClr val="tx1"/>
              </a:solidFill>
              <a:latin typeface="+mn-lt"/>
              <a:ea typeface="+mn-ea"/>
              <a:cs typeface="+mn-cs"/>
            </a:rPr>
            <a:t> </a:t>
          </a:r>
          <a:r>
            <a:rPr lang="en-GB" sz="1800" kern="1200" dirty="0" smtClean="0">
              <a:solidFill>
                <a:schemeClr val="tx1"/>
              </a:solidFill>
              <a:latin typeface="+mn-lt"/>
              <a:ea typeface="+mn-ea"/>
              <a:cs typeface="+mn-cs"/>
            </a:rPr>
            <a:t>regulations of internships</a:t>
          </a:r>
          <a:r>
            <a:rPr lang="ro-RO" sz="1800" kern="1200" dirty="0" smtClean="0">
              <a:solidFill>
                <a:schemeClr val="tx1"/>
              </a:solidFill>
              <a:latin typeface="+mn-lt"/>
              <a:ea typeface="+mn-ea"/>
              <a:cs typeface="+mn-cs"/>
            </a:rPr>
            <a:t> (</a:t>
          </a:r>
          <a:r>
            <a:rPr lang="en-GB" sz="1800" kern="1200" dirty="0" smtClean="0">
              <a:solidFill>
                <a:schemeClr val="tx1"/>
              </a:solidFill>
              <a:latin typeface="+mn-lt"/>
              <a:ea typeface="+mn-ea"/>
              <a:cs typeface="+mn-cs"/>
            </a:rPr>
            <a:t>clear learning </a:t>
          </a:r>
          <a:r>
            <a:rPr lang="en-GB" sz="1800" kern="1200" dirty="0" smtClean="0">
              <a:solidFill>
                <a:schemeClr val="tx1"/>
              </a:solidFill>
              <a:latin typeface="+mn-lt"/>
              <a:ea typeface="+mn-ea"/>
              <a:cs typeface="+mn-cs"/>
            </a:rPr>
            <a:t>outcomes</a:t>
          </a:r>
          <a:r>
            <a:rPr lang="ro-RO" sz="1800" kern="1200" dirty="0" smtClean="0">
              <a:solidFill>
                <a:schemeClr val="tx1"/>
              </a:solidFill>
              <a:latin typeface="+mn-lt"/>
              <a:ea typeface="+mn-ea"/>
              <a:cs typeface="+mn-cs"/>
            </a:rPr>
            <a:t>)</a:t>
          </a:r>
          <a:endParaRPr lang="de-DE" sz="1800" kern="1200" dirty="0"/>
        </a:p>
        <a:p>
          <a:pPr marL="171450" lvl="1" indent="-171450" algn="l" defTabSz="800100">
            <a:lnSpc>
              <a:spcPct val="90000"/>
            </a:lnSpc>
            <a:spcBef>
              <a:spcPct val="0"/>
            </a:spcBef>
            <a:spcAft>
              <a:spcPct val="20000"/>
            </a:spcAft>
            <a:buChar char="••"/>
          </a:pPr>
          <a:r>
            <a:rPr lang="en-GB" sz="1800" kern="1200" dirty="0" smtClean="0">
              <a:solidFill>
                <a:schemeClr val="tx1"/>
              </a:solidFill>
              <a:latin typeface="+mn-lt"/>
              <a:ea typeface="+mn-ea"/>
              <a:cs typeface="+mn-cs"/>
            </a:rPr>
            <a:t>Making collaboration protocols mandatory and binding</a:t>
          </a:r>
          <a:endParaRPr lang="de-DE" sz="1800" kern="1200" dirty="0"/>
        </a:p>
        <a:p>
          <a:pPr marL="171450" lvl="1" indent="-171450" algn="l" defTabSz="800100">
            <a:lnSpc>
              <a:spcPct val="90000"/>
            </a:lnSpc>
            <a:spcBef>
              <a:spcPct val="0"/>
            </a:spcBef>
            <a:spcAft>
              <a:spcPct val="20000"/>
            </a:spcAft>
            <a:buChar char="••"/>
          </a:pPr>
          <a:r>
            <a:rPr lang="en-GB" sz="1800" kern="1200" dirty="0" smtClean="0">
              <a:solidFill>
                <a:schemeClr val="tx1"/>
              </a:solidFill>
              <a:latin typeface="+mn-lt"/>
              <a:ea typeface="+mn-ea"/>
              <a:cs typeface="+mn-cs"/>
            </a:rPr>
            <a:t>Universities should envisage career guiding differently</a:t>
          </a:r>
          <a:endParaRPr lang="de-DE" sz="1800" kern="1200" dirty="0"/>
        </a:p>
      </dsp:txBody>
      <dsp:txXfrm>
        <a:off x="0" y="561153"/>
        <a:ext cx="7129463" cy="1118835"/>
      </dsp:txXfrm>
    </dsp:sp>
    <dsp:sp modelId="{97A64726-0E80-410A-87B3-CDADA2726A27}">
      <dsp:nvSpPr>
        <dsp:cNvPr id="0" name=""/>
        <dsp:cNvSpPr/>
      </dsp:nvSpPr>
      <dsp:spPr>
        <a:xfrm>
          <a:off x="0" y="1679989"/>
          <a:ext cx="7129463" cy="538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GB" sz="2300" kern="1200" dirty="0"/>
            <a:t>Our Main Demands from Government</a:t>
          </a:r>
          <a:endParaRPr lang="de-DE" sz="2300" kern="1200" dirty="0"/>
        </a:p>
      </dsp:txBody>
      <dsp:txXfrm>
        <a:off x="0" y="1679989"/>
        <a:ext cx="7129463" cy="538200"/>
      </dsp:txXfrm>
    </dsp:sp>
    <dsp:sp modelId="{9B7EEAE4-3C6F-491A-B783-B0B654CC776B}">
      <dsp:nvSpPr>
        <dsp:cNvPr id="0" name=""/>
        <dsp:cNvSpPr/>
      </dsp:nvSpPr>
      <dsp:spPr>
        <a:xfrm>
          <a:off x="0" y="2218189"/>
          <a:ext cx="7129463" cy="10712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6360"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GB" sz="1800" kern="1200" dirty="0" smtClean="0">
              <a:solidFill>
                <a:schemeClr val="tx1"/>
              </a:solidFill>
              <a:latin typeface="+mn-lt"/>
              <a:ea typeface="+mn-ea"/>
              <a:cs typeface="+mn-cs"/>
            </a:rPr>
            <a:t>Changing the structure of the academic year to accommodate larger periods of practice (&gt; two weeks)</a:t>
          </a:r>
          <a:endParaRPr lang="de-DE" sz="1800" kern="1200" dirty="0"/>
        </a:p>
        <a:p>
          <a:pPr marL="171450" lvl="1" indent="-171450" algn="l" defTabSz="800100" rtl="0">
            <a:lnSpc>
              <a:spcPct val="90000"/>
            </a:lnSpc>
            <a:spcBef>
              <a:spcPct val="0"/>
            </a:spcBef>
            <a:spcAft>
              <a:spcPct val="20000"/>
            </a:spcAft>
            <a:buChar char="••"/>
          </a:pPr>
          <a:r>
            <a:rPr lang="en-GB" sz="1800" kern="1200" dirty="0" smtClean="0">
              <a:solidFill>
                <a:schemeClr val="tx1"/>
              </a:solidFill>
              <a:latin typeface="+mn-lt"/>
              <a:ea typeface="+mn-ea"/>
              <a:cs typeface="+mn-cs"/>
            </a:rPr>
            <a:t>Implementing a </a:t>
          </a:r>
          <a:r>
            <a:rPr lang="en-GB" sz="1800" kern="1200" dirty="0" smtClean="0">
              <a:solidFill>
                <a:schemeClr val="tx1"/>
              </a:solidFill>
              <a:latin typeface="+mn-lt"/>
              <a:ea typeface="+mn-ea"/>
              <a:cs typeface="+mn-cs"/>
            </a:rPr>
            <a:t>national </a:t>
          </a:r>
          <a:r>
            <a:rPr lang="en-GB" sz="1800" kern="1200" dirty="0" smtClean="0">
              <a:solidFill>
                <a:schemeClr val="tx1"/>
              </a:solidFill>
              <a:latin typeface="+mn-lt"/>
              <a:ea typeface="+mn-ea"/>
              <a:cs typeface="+mn-cs"/>
            </a:rPr>
            <a:t>database</a:t>
          </a:r>
          <a:r>
            <a:rPr lang="en-GB" sz="1800" kern="1200" dirty="0" smtClean="0">
              <a:solidFill>
                <a:schemeClr val="tx1"/>
              </a:solidFill>
              <a:latin typeface="+mn-lt"/>
              <a:ea typeface="+mn-ea"/>
              <a:cs typeface="+mn-cs"/>
            </a:rPr>
            <a:t>, providing access to the employers</a:t>
          </a:r>
          <a:endParaRPr lang="de-DE" sz="1800" kern="1200" dirty="0"/>
        </a:p>
      </dsp:txBody>
      <dsp:txXfrm>
        <a:off x="0" y="2218189"/>
        <a:ext cx="7129463" cy="107122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2FF655-F2BC-4A32-8F7C-CA3142B01718}">
      <dsp:nvSpPr>
        <dsp:cNvPr id="0" name=""/>
        <dsp:cNvSpPr/>
      </dsp:nvSpPr>
      <dsp:spPr>
        <a:xfrm>
          <a:off x="0" y="57082"/>
          <a:ext cx="7416824" cy="56159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GB" sz="2400" kern="1200" dirty="0"/>
            <a:t>Main Activities Our Association in next years</a:t>
          </a:r>
          <a:endParaRPr lang="de-DE" sz="2400" kern="1200" dirty="0"/>
        </a:p>
      </dsp:txBody>
      <dsp:txXfrm>
        <a:off x="0" y="57082"/>
        <a:ext cx="7416824" cy="561599"/>
      </dsp:txXfrm>
    </dsp:sp>
    <dsp:sp modelId="{FFC33BD6-35A8-43CC-8E37-38F128624AEE}">
      <dsp:nvSpPr>
        <dsp:cNvPr id="0" name=""/>
        <dsp:cNvSpPr/>
      </dsp:nvSpPr>
      <dsp:spPr>
        <a:xfrm>
          <a:off x="0" y="618682"/>
          <a:ext cx="7416824" cy="198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548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sl-SI" sz="1900" kern="1200" dirty="0" smtClean="0">
              <a:solidFill>
                <a:schemeClr val="tx1"/>
              </a:solidFill>
              <a:latin typeface="+mn-lt"/>
              <a:ea typeface="+mn-ea"/>
              <a:cs typeface="+mn-cs"/>
            </a:rPr>
            <a:t>Provide formation for the teaching staff (i.e. See </a:t>
          </a:r>
          <a:r>
            <a:rPr lang="en-GB" sz="1900" kern="1200" dirty="0" err="1" smtClean="0">
              <a:solidFill>
                <a:schemeClr val="tx1"/>
              </a:solidFill>
              <a:latin typeface="+mn-lt"/>
              <a:ea typeface="+mn-ea"/>
              <a:cs typeface="+mn-cs"/>
            </a:rPr>
            <a:t>Millennials</a:t>
          </a:r>
          <a:r>
            <a:rPr lang="en-GB" sz="1900" kern="1200" dirty="0" smtClean="0">
              <a:solidFill>
                <a:schemeClr val="tx1"/>
              </a:solidFill>
              <a:latin typeface="+mn-lt"/>
              <a:ea typeface="+mn-ea"/>
              <a:cs typeface="+mn-cs"/>
            </a:rPr>
            <a:t>’ expectations</a:t>
          </a:r>
          <a:r>
            <a:rPr lang="ro-RO" sz="1900" kern="1200" dirty="0" smtClean="0">
              <a:solidFill>
                <a:schemeClr val="tx1"/>
              </a:solidFill>
              <a:latin typeface="+mn-lt"/>
              <a:ea typeface="+mn-ea"/>
              <a:cs typeface="+mn-cs"/>
            </a:rPr>
            <a:t>)</a:t>
          </a:r>
          <a:endParaRPr lang="de-DE" sz="1900" kern="1200" dirty="0"/>
        </a:p>
        <a:p>
          <a:pPr marL="171450" lvl="1" indent="-171450" algn="l" defTabSz="844550">
            <a:lnSpc>
              <a:spcPct val="90000"/>
            </a:lnSpc>
            <a:spcBef>
              <a:spcPct val="0"/>
            </a:spcBef>
            <a:spcAft>
              <a:spcPct val="20000"/>
            </a:spcAft>
            <a:buChar char="••"/>
          </a:pPr>
          <a:r>
            <a:rPr lang="en-GB" sz="1900" kern="1200" dirty="0" smtClean="0">
              <a:solidFill>
                <a:schemeClr val="tx1"/>
              </a:solidFill>
              <a:latin typeface="+mn-lt"/>
              <a:ea typeface="+mn-ea"/>
              <a:cs typeface="+mn-cs"/>
            </a:rPr>
            <a:t>PLE should target vulnerable groups</a:t>
          </a:r>
          <a:endParaRPr lang="de-DE" sz="1900" kern="1200" dirty="0"/>
        </a:p>
        <a:p>
          <a:pPr marL="171450" lvl="1" indent="-171450" algn="l" defTabSz="844550">
            <a:lnSpc>
              <a:spcPct val="90000"/>
            </a:lnSpc>
            <a:spcBef>
              <a:spcPct val="0"/>
            </a:spcBef>
            <a:spcAft>
              <a:spcPct val="20000"/>
            </a:spcAft>
            <a:buChar char="••"/>
          </a:pPr>
          <a:r>
            <a:rPr lang="en-GB" sz="1900" kern="1200" dirty="0" smtClean="0">
              <a:solidFill>
                <a:schemeClr val="tx1"/>
              </a:solidFill>
              <a:latin typeface="+mn-lt"/>
              <a:ea typeface="+mn-ea"/>
              <a:cs typeface="+mn-cs"/>
            </a:rPr>
            <a:t>PLE should focus on facilitating the transition from social sciences/humanities to technical specialisations</a:t>
          </a:r>
          <a:endParaRPr lang="de-DE" sz="1900" kern="1200" dirty="0"/>
        </a:p>
        <a:p>
          <a:pPr marL="171450" lvl="1" indent="-171450" algn="l" defTabSz="844550">
            <a:lnSpc>
              <a:spcPct val="90000"/>
            </a:lnSpc>
            <a:spcBef>
              <a:spcPct val="0"/>
            </a:spcBef>
            <a:spcAft>
              <a:spcPct val="20000"/>
            </a:spcAft>
            <a:buChar char="••"/>
          </a:pPr>
          <a:r>
            <a:rPr lang="en-GB" sz="1900" kern="1200" dirty="0" smtClean="0">
              <a:solidFill>
                <a:schemeClr val="tx1"/>
              </a:solidFill>
              <a:latin typeface="+mn-lt"/>
              <a:ea typeface="+mn-ea"/>
              <a:cs typeface="+mn-cs"/>
            </a:rPr>
            <a:t>Universities should exchange best practices regarding software for distance learning </a:t>
          </a:r>
          <a:endParaRPr lang="de-DE" sz="1900" kern="1200" dirty="0"/>
        </a:p>
      </dsp:txBody>
      <dsp:txXfrm>
        <a:off x="0" y="618682"/>
        <a:ext cx="7416824" cy="1987200"/>
      </dsp:txXfrm>
    </dsp:sp>
    <dsp:sp modelId="{97A64726-0E80-410A-87B3-CDADA2726A27}">
      <dsp:nvSpPr>
        <dsp:cNvPr id="0" name=""/>
        <dsp:cNvSpPr/>
      </dsp:nvSpPr>
      <dsp:spPr>
        <a:xfrm>
          <a:off x="0" y="2605883"/>
          <a:ext cx="7416824" cy="56159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GB" sz="2400" kern="1200" dirty="0"/>
            <a:t>Our Main Demands from Government</a:t>
          </a:r>
          <a:endParaRPr lang="de-DE" sz="2400" kern="1200" dirty="0"/>
        </a:p>
      </dsp:txBody>
      <dsp:txXfrm>
        <a:off x="0" y="2605883"/>
        <a:ext cx="7416824" cy="561599"/>
      </dsp:txXfrm>
    </dsp:sp>
    <dsp:sp modelId="{9B7EEAE4-3C6F-491A-B783-B0B654CC776B}">
      <dsp:nvSpPr>
        <dsp:cNvPr id="0" name=""/>
        <dsp:cNvSpPr/>
      </dsp:nvSpPr>
      <dsp:spPr>
        <a:xfrm>
          <a:off x="0" y="3167483"/>
          <a:ext cx="7416824" cy="571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548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smtClean="0">
              <a:solidFill>
                <a:schemeClr val="tx1"/>
              </a:solidFill>
              <a:latin typeface="+mn-lt"/>
              <a:ea typeface="+mn-ea"/>
              <a:cs typeface="+mn-cs"/>
            </a:rPr>
            <a:t>QA agencies</a:t>
          </a:r>
          <a:r>
            <a:rPr lang="ro-RO" sz="1900" kern="1200" dirty="0" smtClean="0">
              <a:solidFill>
                <a:schemeClr val="tx1"/>
              </a:solidFill>
              <a:latin typeface="+mn-lt"/>
              <a:ea typeface="+mn-ea"/>
              <a:cs typeface="+mn-cs"/>
            </a:rPr>
            <a:t> </a:t>
          </a:r>
          <a:r>
            <a:rPr lang="ro-RO" sz="1900" kern="1200" dirty="0" smtClean="0">
              <a:solidFill>
                <a:schemeClr val="tx1"/>
              </a:solidFill>
              <a:latin typeface="+mn-lt"/>
              <a:ea typeface="+mn-ea"/>
              <a:cs typeface="+mn-cs"/>
            </a:rPr>
            <a:t>should offer </a:t>
          </a:r>
          <a:r>
            <a:rPr lang="en-GB" sz="1900" kern="1200" dirty="0" smtClean="0">
              <a:solidFill>
                <a:schemeClr val="tx1"/>
              </a:solidFill>
              <a:latin typeface="+mn-lt"/>
              <a:ea typeface="+mn-ea"/>
              <a:cs typeface="+mn-cs"/>
            </a:rPr>
            <a:t>flexibility through different optional modules according to student’s </a:t>
          </a:r>
          <a:r>
            <a:rPr lang="en-GB" sz="1900" kern="1200" dirty="0" smtClean="0">
              <a:solidFill>
                <a:schemeClr val="tx1"/>
              </a:solidFill>
              <a:latin typeface="+mn-lt"/>
              <a:ea typeface="+mn-ea"/>
              <a:cs typeface="+mn-cs"/>
            </a:rPr>
            <a:t>interests</a:t>
          </a:r>
          <a:endParaRPr lang="de-DE" sz="1900" kern="1200" dirty="0"/>
        </a:p>
      </dsp:txBody>
      <dsp:txXfrm>
        <a:off x="0" y="3167483"/>
        <a:ext cx="7416824" cy="57132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37E460-6D4A-42D8-B274-CB22073F7B37}">
      <dsp:nvSpPr>
        <dsp:cNvPr id="0" name=""/>
        <dsp:cNvSpPr/>
      </dsp:nvSpPr>
      <dsp:spPr>
        <a:xfrm>
          <a:off x="2343" y="93828"/>
          <a:ext cx="2284745" cy="674508"/>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GB" sz="1400" kern="1200" dirty="0"/>
            <a:t>Setting Policy Priorities through National Stakeholder Consultation</a:t>
          </a:r>
          <a:endParaRPr lang="de-DE" sz="1400" kern="1200" dirty="0"/>
        </a:p>
      </dsp:txBody>
      <dsp:txXfrm>
        <a:off x="2343" y="93828"/>
        <a:ext cx="2284745" cy="674508"/>
      </dsp:txXfrm>
    </dsp:sp>
    <dsp:sp modelId="{57DBB058-B207-468E-934C-2995502DAD78}">
      <dsp:nvSpPr>
        <dsp:cNvPr id="0" name=""/>
        <dsp:cNvSpPr/>
      </dsp:nvSpPr>
      <dsp:spPr>
        <a:xfrm>
          <a:off x="2343" y="768337"/>
          <a:ext cx="2284745" cy="288224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de-DE" sz="1400" kern="1200" dirty="0" smtClean="0"/>
            <a:t>There is no general consensus about PHE;</a:t>
          </a:r>
          <a:endParaRPr lang="de-DE" sz="1400" kern="1200" dirty="0"/>
        </a:p>
        <a:p>
          <a:pPr marL="114300" lvl="1" indent="-114300" algn="l" defTabSz="622300">
            <a:lnSpc>
              <a:spcPct val="90000"/>
            </a:lnSpc>
            <a:spcBef>
              <a:spcPct val="0"/>
            </a:spcBef>
            <a:spcAft>
              <a:spcPct val="15000"/>
            </a:spcAft>
            <a:buChar char="••"/>
          </a:pPr>
          <a:r>
            <a:rPr lang="de-DE" sz="1400" kern="1200" dirty="0" smtClean="0"/>
            <a:t>Some state agencies, such as the Chamber of Commerce declined the invitation to discussions;</a:t>
          </a:r>
          <a:endParaRPr lang="de-DE" sz="1400" kern="1200" dirty="0"/>
        </a:p>
        <a:p>
          <a:pPr marL="114300" lvl="1" indent="-114300" algn="l" defTabSz="622300">
            <a:lnSpc>
              <a:spcPct val="90000"/>
            </a:lnSpc>
            <a:spcBef>
              <a:spcPct val="0"/>
            </a:spcBef>
            <a:spcAft>
              <a:spcPct val="15000"/>
            </a:spcAft>
            <a:buChar char="••"/>
          </a:pPr>
          <a:r>
            <a:rPr lang="de-DE" sz="1400" kern="1200" dirty="0" smtClean="0"/>
            <a:t>Difficult to promote to a policy paper at political level giving the instable political environment in RO;</a:t>
          </a:r>
          <a:endParaRPr lang="de-DE" sz="1400" kern="1200" dirty="0"/>
        </a:p>
      </dsp:txBody>
      <dsp:txXfrm>
        <a:off x="2343" y="768337"/>
        <a:ext cx="2284745" cy="2882249"/>
      </dsp:txXfrm>
    </dsp:sp>
    <dsp:sp modelId="{81224082-9E56-4BC2-BC91-13FE637BD2F8}">
      <dsp:nvSpPr>
        <dsp:cNvPr id="0" name=""/>
        <dsp:cNvSpPr/>
      </dsp:nvSpPr>
      <dsp:spPr>
        <a:xfrm>
          <a:off x="2606953" y="93828"/>
          <a:ext cx="2284745" cy="674508"/>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GB" sz="1400" kern="1200" dirty="0"/>
            <a:t>Sharing Experience with Experts &amp; Associations at European Fora</a:t>
          </a:r>
          <a:endParaRPr lang="de-DE" sz="1400" kern="1200" dirty="0"/>
        </a:p>
      </dsp:txBody>
      <dsp:txXfrm>
        <a:off x="2606953" y="93828"/>
        <a:ext cx="2284745" cy="674508"/>
      </dsp:txXfrm>
    </dsp:sp>
    <dsp:sp modelId="{4149BC8F-CC8B-4014-937B-384FCC08C261}">
      <dsp:nvSpPr>
        <dsp:cNvPr id="0" name=""/>
        <dsp:cNvSpPr/>
      </dsp:nvSpPr>
      <dsp:spPr>
        <a:xfrm>
          <a:off x="2606953" y="768337"/>
          <a:ext cx="2284745" cy="288224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de-DE" sz="1400" kern="1200" dirty="0" smtClean="0"/>
            <a:t>Positive feedback in terms of: reuse ideas, experiences and expertise; take advantage of existing expertise/know-how; promote and rapidly deploy reproducible standards, procedures and processes;</a:t>
          </a:r>
          <a:endParaRPr lang="de-DE" sz="1400" kern="1200" dirty="0"/>
        </a:p>
        <a:p>
          <a:pPr marL="114300" lvl="1" indent="-114300" algn="l" defTabSz="622300">
            <a:lnSpc>
              <a:spcPct val="90000"/>
            </a:lnSpc>
            <a:spcBef>
              <a:spcPct val="0"/>
            </a:spcBef>
            <a:spcAft>
              <a:spcPct val="15000"/>
            </a:spcAft>
            <a:buChar char="••"/>
          </a:pPr>
          <a:endParaRPr lang="de-DE" sz="1400" kern="1200" dirty="0"/>
        </a:p>
      </dsp:txBody>
      <dsp:txXfrm>
        <a:off x="2606953" y="768337"/>
        <a:ext cx="2284745" cy="2882249"/>
      </dsp:txXfrm>
    </dsp:sp>
    <dsp:sp modelId="{E375C3A0-E262-4DFF-9443-AEC7767482A0}">
      <dsp:nvSpPr>
        <dsp:cNvPr id="0" name=""/>
        <dsp:cNvSpPr/>
      </dsp:nvSpPr>
      <dsp:spPr>
        <a:xfrm>
          <a:off x="5211563" y="93828"/>
          <a:ext cx="2284745" cy="674508"/>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GB" sz="1400" kern="1200" dirty="0"/>
            <a:t>Best Practice Collection &amp; Sharing</a:t>
          </a:r>
          <a:endParaRPr lang="de-DE" sz="1400" kern="1200" dirty="0"/>
        </a:p>
      </dsp:txBody>
      <dsp:txXfrm>
        <a:off x="5211563" y="93828"/>
        <a:ext cx="2284745" cy="674508"/>
      </dsp:txXfrm>
    </dsp:sp>
    <dsp:sp modelId="{31814BEA-9329-425F-8E0D-E9D8AC7015A6}">
      <dsp:nvSpPr>
        <dsp:cNvPr id="0" name=""/>
        <dsp:cNvSpPr/>
      </dsp:nvSpPr>
      <dsp:spPr>
        <a:xfrm>
          <a:off x="5211563" y="768337"/>
          <a:ext cx="2284745" cy="288224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de-DE" sz="1400" kern="1200" dirty="0" smtClean="0"/>
            <a:t>Uncoordinated, individual approaches to selection of CS;</a:t>
          </a:r>
          <a:endParaRPr lang="de-DE" sz="1400" kern="1200" dirty="0"/>
        </a:p>
        <a:p>
          <a:pPr marL="114300" lvl="1" indent="-114300" algn="l" defTabSz="622300">
            <a:lnSpc>
              <a:spcPct val="90000"/>
            </a:lnSpc>
            <a:spcBef>
              <a:spcPct val="0"/>
            </a:spcBef>
            <a:spcAft>
              <a:spcPct val="15000"/>
            </a:spcAft>
            <a:buChar char="••"/>
          </a:pPr>
          <a:r>
            <a:rPr lang="de-DE" sz="1400" kern="1200" dirty="0" smtClean="0"/>
            <a:t>Difficult to create a model based on </a:t>
          </a:r>
          <a:r>
            <a:rPr lang="de-DE" sz="1400" kern="1200" dirty="0" smtClean="0"/>
            <a:t>the  heterogeneity of </a:t>
          </a:r>
          <a:r>
            <a:rPr lang="de-DE" sz="1400" kern="1200" dirty="0" smtClean="0"/>
            <a:t>best practices;</a:t>
          </a:r>
          <a:endParaRPr lang="de-DE" sz="1400" kern="1200" dirty="0"/>
        </a:p>
        <a:p>
          <a:pPr marL="114300" lvl="1" indent="-114300" algn="l" defTabSz="622300">
            <a:lnSpc>
              <a:spcPct val="90000"/>
            </a:lnSpc>
            <a:spcBef>
              <a:spcPct val="0"/>
            </a:spcBef>
            <a:spcAft>
              <a:spcPct val="15000"/>
            </a:spcAft>
            <a:buChar char="••"/>
          </a:pPr>
          <a:r>
            <a:rPr lang="de-DE" sz="1400" kern="1200" dirty="0" smtClean="0"/>
            <a:t>Confusion about the templates, the collection and the use of the on-line tool;</a:t>
          </a:r>
          <a:endParaRPr lang="de-DE" sz="1400" kern="1200" dirty="0"/>
        </a:p>
        <a:p>
          <a:pPr marL="114300" lvl="1" indent="-114300" algn="l" defTabSz="622300">
            <a:lnSpc>
              <a:spcPct val="90000"/>
            </a:lnSpc>
            <a:spcBef>
              <a:spcPct val="0"/>
            </a:spcBef>
            <a:spcAft>
              <a:spcPct val="15000"/>
            </a:spcAft>
            <a:buChar char="••"/>
          </a:pPr>
          <a:r>
            <a:rPr lang="de-DE" sz="1400" kern="1200" dirty="0" smtClean="0"/>
            <a:t>Need to take into consideration the organizational culture;</a:t>
          </a:r>
          <a:endParaRPr lang="de-DE" sz="1400" kern="1200" dirty="0"/>
        </a:p>
      </dsp:txBody>
      <dsp:txXfrm>
        <a:off x="5211563" y="768337"/>
        <a:ext cx="2284745" cy="288224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6B1587-BB4B-4FF5-A8CA-7A9A9367AF63}" type="datetimeFigureOut">
              <a:rPr lang="sl-SI" smtClean="0"/>
              <a:pPr/>
              <a:t>27. 06. 2018</a:t>
            </a:fld>
            <a:endParaRPr lang="sl-SI"/>
          </a:p>
        </p:txBody>
      </p:sp>
      <p:sp>
        <p:nvSpPr>
          <p:cNvPr id="4" name="Ograda stranske slik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866C34-AF83-4CF2-9379-A03219E1897F}" type="slidenum">
              <a:rPr lang="sl-SI" smtClean="0"/>
              <a:pPr/>
              <a:t>‹#›</a:t>
            </a:fld>
            <a:endParaRPr lang="sl-SI"/>
          </a:p>
        </p:txBody>
      </p:sp>
    </p:spTree>
    <p:extLst>
      <p:ext uri="{BB962C8B-B14F-4D97-AF65-F5344CB8AC3E}">
        <p14:creationId xmlns="" xmlns:p14="http://schemas.microsoft.com/office/powerpoint/2010/main" val="1977087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ro-RO" sz="1200" kern="1200" dirty="0" smtClean="0">
                <a:solidFill>
                  <a:schemeClr val="tx1"/>
                </a:solidFill>
                <a:latin typeface="+mn-lt"/>
                <a:ea typeface="+mn-ea"/>
                <a:cs typeface="+mn-cs"/>
              </a:rPr>
              <a:t>Conform tipologiei elaborate de EURASHE, România are un sistem unitar – toate tipurile de educație superioară (profesională, vocațională, academică) sunt furnizate de aceleași instituții (universități). Alte sisteme posibile sunt cel parțial unitar (ex. Slovenia, Franța) – unde PHE este furnizat de instituții specializate subordonate unor universități, sau cel dual, unde există instituții distincte ca furnizori de AHE (Academic Higher Education) și PHE (Profesional Higher Education); </a:t>
            </a:r>
          </a:p>
          <a:p>
            <a:r>
              <a:rPr lang="ro-RO" sz="1200" kern="1200" dirty="0" smtClean="0">
                <a:solidFill>
                  <a:schemeClr val="tx1"/>
                </a:solidFill>
                <a:latin typeface="+mn-lt"/>
                <a:ea typeface="+mn-ea"/>
                <a:cs typeface="+mn-cs"/>
              </a:rPr>
              <a:t>Specific pentru România  - organizarea PHE este mai degrabă de tip sectorial: în funcţie de domeniu, programele de studiu în cadrul diverselor specializări furnizate de aceleași instituții care asigură și AHE (la nivel universitar sau de masterat – Ex. asistent medical – studii de 4 ani în facultăţi de medicină //  istorie vs. Arhivistică la Fac. De Istorie</a:t>
            </a:r>
            <a:r>
              <a:rPr lang="ro-RO" sz="1200" kern="1200" baseline="0" dirty="0" smtClean="0">
                <a:solidFill>
                  <a:schemeClr val="tx1"/>
                </a:solidFill>
                <a:latin typeface="+mn-lt"/>
                <a:ea typeface="+mn-ea"/>
                <a:cs typeface="+mn-cs"/>
              </a:rPr>
              <a:t> // Sociologie vs. Asistență Socială la fac. De Sociologie</a:t>
            </a:r>
            <a:r>
              <a:rPr lang="ro-RO" sz="1200" kern="1200" dirty="0" smtClean="0">
                <a:solidFill>
                  <a:schemeClr val="tx1"/>
                </a:solidFill>
                <a:latin typeface="+mn-lt"/>
                <a:ea typeface="+mn-ea"/>
                <a:cs typeface="+mn-cs"/>
              </a:rPr>
              <a:t>);</a:t>
            </a:r>
          </a:p>
          <a:p>
            <a:r>
              <a:rPr lang="ro-RO" sz="1200" kern="1200" dirty="0" smtClean="0">
                <a:solidFill>
                  <a:schemeClr val="tx1"/>
                </a:solidFill>
                <a:latin typeface="+mn-lt"/>
                <a:ea typeface="+mn-ea"/>
                <a:cs typeface="+mn-cs"/>
              </a:rPr>
              <a:t>În acest context (România, caracter unitar al sistemului, organizare PHE sectorială), promovarea PHE pune probleme specifice în ceea ce privește distingerea de AHE. Aparent în chip contrar, multe din programele de tip AHE își vor asuma retorica angajabilității, orientării spre profesie și abilități cerute pe piața forței de muncă. </a:t>
            </a:r>
          </a:p>
          <a:p>
            <a:r>
              <a:rPr lang="ro-RO" sz="1200" kern="1200" dirty="0" smtClean="0">
                <a:solidFill>
                  <a:schemeClr val="tx1"/>
                </a:solidFill>
                <a:latin typeface="+mn-lt"/>
                <a:ea typeface="+mn-ea"/>
                <a:cs typeface="+mn-cs"/>
              </a:rPr>
              <a:t>Camilleri &amp; Al (2014), </a:t>
            </a:r>
            <a:r>
              <a:rPr lang="ro-RO" sz="1200" i="1" kern="1200" dirty="0" smtClean="0">
                <a:solidFill>
                  <a:schemeClr val="tx1"/>
                </a:solidFill>
                <a:latin typeface="+mn-lt"/>
                <a:ea typeface="+mn-ea"/>
                <a:cs typeface="+mn-cs"/>
              </a:rPr>
              <a:t>Professional Higher Education in Europe: characteristics, practice examples and national differences. </a:t>
            </a:r>
            <a:r>
              <a:rPr lang="ro-RO" sz="1200" kern="1200" dirty="0" smtClean="0">
                <a:solidFill>
                  <a:schemeClr val="tx1"/>
                </a:solidFill>
                <a:latin typeface="+mn-lt"/>
                <a:ea typeface="+mn-ea"/>
                <a:cs typeface="+mn-cs"/>
              </a:rPr>
              <a:t>PHE – EURASHE;</a:t>
            </a:r>
          </a:p>
          <a:p>
            <a:endParaRPr lang="ro-RO" dirty="0" smtClean="0"/>
          </a:p>
          <a:p>
            <a:endParaRPr lang="ro-RO" dirty="0" smtClean="0"/>
          </a:p>
          <a:p>
            <a:endParaRPr lang="ro-RO" dirty="0" smtClean="0"/>
          </a:p>
          <a:p>
            <a:r>
              <a:rPr lang="ro-RO" dirty="0" smtClean="0"/>
              <a:t>- </a:t>
            </a:r>
            <a:r>
              <a:rPr lang="ro-RO" dirty="0" smtClean="0"/>
              <a:t>exemple: asistență socială vs. Sociologie, istorie vs. Arhivistică... </a:t>
            </a:r>
            <a:endParaRPr lang="ro-RO" dirty="0"/>
          </a:p>
        </p:txBody>
      </p:sp>
      <p:sp>
        <p:nvSpPr>
          <p:cNvPr id="4" name="Slide Number Placeholder 3"/>
          <p:cNvSpPr>
            <a:spLocks noGrp="1"/>
          </p:cNvSpPr>
          <p:nvPr>
            <p:ph type="sldNum" sz="quarter" idx="10"/>
          </p:nvPr>
        </p:nvSpPr>
        <p:spPr/>
        <p:txBody>
          <a:bodyPr/>
          <a:lstStyle/>
          <a:p>
            <a:fld id="{C5866C34-AF83-4CF2-9379-A03219E1897F}" type="slidenum">
              <a:rPr lang="sl-SI" smtClean="0"/>
              <a:pPr/>
              <a:t>2</a:t>
            </a:fld>
            <a:endParaRPr 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o-RO" dirty="0"/>
          </a:p>
        </p:txBody>
      </p:sp>
      <p:sp>
        <p:nvSpPr>
          <p:cNvPr id="4" name="Slide Number Placeholder 3"/>
          <p:cNvSpPr>
            <a:spLocks noGrp="1"/>
          </p:cNvSpPr>
          <p:nvPr>
            <p:ph type="sldNum" sz="quarter" idx="10"/>
          </p:nvPr>
        </p:nvSpPr>
        <p:spPr/>
        <p:txBody>
          <a:bodyPr/>
          <a:lstStyle/>
          <a:p>
            <a:fld id="{C5866C34-AF83-4CF2-9379-A03219E1897F}" type="slidenum">
              <a:rPr lang="sl-SI" smtClean="0"/>
              <a:pPr/>
              <a:t>4</a:t>
            </a:fld>
            <a:endParaRPr 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ro-RO" dirty="0" smtClean="0"/>
              <a:t>Demands to better</a:t>
            </a:r>
            <a:r>
              <a:rPr lang="ro-RO" baseline="0" dirty="0" smtClean="0"/>
              <a:t> identity of programs... </a:t>
            </a:r>
          </a:p>
          <a:p>
            <a:r>
              <a:rPr lang="ro-RO" baseline="0" dirty="0" smtClean="0"/>
              <a:t>Solicitări din partea...</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sl-SI" sz="1200" kern="1200" dirty="0" smtClean="0">
                <a:solidFill>
                  <a:schemeClr val="tx1"/>
                </a:solidFill>
                <a:latin typeface="+mn-lt"/>
                <a:ea typeface="+mn-ea"/>
                <a:cs typeface="+mn-cs"/>
              </a:rPr>
              <a:t>The need to distinguish between professional/ technic education and academic education; these differences are not clearly stipulated in the lawmaking process;</a:t>
            </a:r>
            <a:endParaRPr lang="ro-RO" sz="12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GB" sz="1200" kern="1200" dirty="0" smtClean="0">
                <a:solidFill>
                  <a:schemeClr val="tx1"/>
                </a:solidFill>
                <a:latin typeface="+mn-lt"/>
                <a:ea typeface="+mn-ea"/>
                <a:cs typeface="+mn-cs"/>
              </a:rPr>
              <a:t>Specific rules and laws are needed for regional universities; the legislative part is very important;</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ro-RO" sz="1200" kern="1200" dirty="0" smtClean="0">
              <a:solidFill>
                <a:schemeClr val="tx1"/>
              </a:solidFill>
              <a:latin typeface="+mn-lt"/>
              <a:ea typeface="+mn-ea"/>
              <a:cs typeface="+mn-cs"/>
            </a:endParaRPr>
          </a:p>
          <a:p>
            <a:pPr marL="228600" indent="-228600">
              <a:buAutoNum type="arabicPeriod"/>
            </a:pPr>
            <a:r>
              <a:rPr lang="ro-RO" baseline="0" dirty="0" smtClean="0"/>
              <a:t>Transformă în recomandări astea doo:</a:t>
            </a:r>
            <a:endParaRPr lang="en-US" baseline="0" dirty="0" smtClean="0"/>
          </a:p>
          <a:p>
            <a:r>
              <a:rPr lang="ro-RO" dirty="0" smtClean="0"/>
              <a:t>Criteriile de finanțare, acreditare, evaluare și ierarhizare a instituțiilor nu au în vedere componenta de contribuție la dezvoltarea regională</a:t>
            </a:r>
          </a:p>
          <a:p>
            <a:r>
              <a:rPr lang="ro-RO" dirty="0" smtClean="0"/>
              <a:t>La nivelul instituțiilor de învățământ lipsește gândirea startegică orientată spre dezvoltarea regională</a:t>
            </a:r>
            <a:endParaRPr lang="en-GB" dirty="0" smtClean="0"/>
          </a:p>
          <a:p>
            <a:pPr marL="228600" indent="-228600">
              <a:buAutoNum type="arabicPeriod"/>
            </a:pPr>
            <a:endParaRPr lang="ro-RO" baseline="0" dirty="0" smtClean="0"/>
          </a:p>
          <a:p>
            <a:endParaRPr lang="ro-RO" dirty="0"/>
          </a:p>
        </p:txBody>
      </p:sp>
      <p:sp>
        <p:nvSpPr>
          <p:cNvPr id="4" name="Slide Number Placeholder 3"/>
          <p:cNvSpPr>
            <a:spLocks noGrp="1"/>
          </p:cNvSpPr>
          <p:nvPr>
            <p:ph type="sldNum" sz="quarter" idx="10"/>
          </p:nvPr>
        </p:nvSpPr>
        <p:spPr/>
        <p:txBody>
          <a:bodyPr/>
          <a:lstStyle/>
          <a:p>
            <a:fld id="{C5866C34-AF83-4CF2-9379-A03219E1897F}" type="slidenum">
              <a:rPr lang="sl-SI" smtClean="0"/>
              <a:pPr/>
              <a:t>5</a:t>
            </a:fld>
            <a:endParaRPr 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sl-SI" sz="1200" kern="1200" dirty="0" smtClean="0">
                <a:solidFill>
                  <a:schemeClr val="tx1"/>
                </a:solidFill>
                <a:latin typeface="+mn-lt"/>
                <a:ea typeface="+mn-ea"/>
                <a:cs typeface="+mn-cs"/>
              </a:rPr>
              <a:t>Deși reglementările legale permit</a:t>
            </a:r>
            <a:r>
              <a:rPr lang="sl-SI" sz="1200" kern="1200" baseline="0" dirty="0" smtClean="0">
                <a:solidFill>
                  <a:schemeClr val="tx1"/>
                </a:solidFill>
                <a:latin typeface="+mn-lt"/>
                <a:ea typeface="+mn-ea"/>
                <a:cs typeface="+mn-cs"/>
              </a:rPr>
              <a:t> plata, nu există un nivel satisfăcător de adecvat dimensionate stimulente finaciare... </a:t>
            </a:r>
            <a:r>
              <a:rPr lang="sl-SI" sz="1200" kern="1200" dirty="0" smtClean="0">
                <a:solidFill>
                  <a:schemeClr val="tx1"/>
                </a:solidFill>
                <a:latin typeface="+mn-lt"/>
                <a:ea typeface="+mn-ea"/>
                <a:cs typeface="+mn-cs"/>
              </a:rPr>
              <a:t>Guest/ invited speakers should be paid for their lectures even they </a:t>
            </a:r>
            <a:r>
              <a:rPr lang="sl-SI" sz="1200" kern="1200" dirty="0" smtClean="0">
                <a:solidFill>
                  <a:schemeClr val="tx1"/>
                </a:solidFill>
                <a:latin typeface="+mn-lt"/>
                <a:ea typeface="+mn-ea"/>
                <a:cs typeface="+mn-cs"/>
              </a:rPr>
              <a:t>do </a:t>
            </a:r>
            <a:r>
              <a:rPr lang="sl-SI" sz="1200" kern="1200" dirty="0" smtClean="0">
                <a:solidFill>
                  <a:schemeClr val="tx1"/>
                </a:solidFill>
                <a:latin typeface="+mn-lt"/>
                <a:ea typeface="+mn-ea"/>
                <a:cs typeface="+mn-cs"/>
              </a:rPr>
              <a:t>not hold a PhD; </a:t>
            </a:r>
            <a:endParaRPr lang="ro-RO"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ro-RO"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ro-RO" dirty="0" smtClean="0"/>
              <a:t>Conflicts between relgementations in quality assurance</a:t>
            </a:r>
            <a:r>
              <a:rPr lang="ro-RO" baseline="0" dirty="0" smtClean="0"/>
              <a:t> regarding -- </a:t>
            </a:r>
            <a:r>
              <a:rPr lang="sl-SI" sz="1200" kern="1200" dirty="0" smtClean="0">
                <a:solidFill>
                  <a:schemeClr val="tx1"/>
                </a:solidFill>
                <a:latin typeface="+mn-lt"/>
                <a:ea typeface="+mn-ea"/>
                <a:cs typeface="+mn-cs"/>
              </a:rPr>
              <a:t>Unbalance between demand and supply at the university level; there are too many programs and low numbers of students; universities can organize non-university colleges, by they are accredited by ARACIP which assets that higher education teachers cannot teach in these institutions; then, these colleges do not have the necessary teachers; hence, for these colleges to work, the laws must be improved or changed first;</a:t>
            </a:r>
            <a:endParaRPr lang="ro-RO"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l-SI"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l-SI" sz="1200" kern="1200" dirty="0" smtClean="0">
                <a:solidFill>
                  <a:schemeClr val="tx1"/>
                </a:solidFill>
                <a:latin typeface="+mn-lt"/>
                <a:ea typeface="+mn-ea"/>
                <a:cs typeface="+mn-cs"/>
              </a:rPr>
              <a:t>Other solutions: the access to lecturing/ teaching specific courses at the university level should be allowed in the absence of a PhD degree also; specialists' experience should matter;</a:t>
            </a:r>
            <a:endParaRPr lang="ro-RO" sz="1200" kern="1200" dirty="0" smtClean="0">
              <a:solidFill>
                <a:schemeClr val="tx1"/>
              </a:solidFill>
              <a:latin typeface="+mn-lt"/>
              <a:ea typeface="+mn-ea"/>
              <a:cs typeface="+mn-cs"/>
            </a:endParaRPr>
          </a:p>
          <a:p>
            <a:endParaRPr lang="ro-RO" dirty="0" smtClean="0"/>
          </a:p>
          <a:p>
            <a:r>
              <a:rPr lang="ro-RO" dirty="0" smtClean="0"/>
              <a:t>la nivelul discursului public, deficitul de calificări este recunoscut pentru anumite domenii, </a:t>
            </a:r>
            <a:r>
              <a:rPr lang="ro-RO" dirty="0" smtClean="0"/>
              <a:t>dar</a:t>
            </a:r>
            <a:r>
              <a:rPr lang="en-US" dirty="0" smtClean="0"/>
              <a:t> </a:t>
            </a:r>
            <a:r>
              <a:rPr lang="ro-RO" dirty="0" smtClean="0"/>
              <a:t>rămâne </a:t>
            </a:r>
            <a:r>
              <a:rPr lang="ro-RO" dirty="0" smtClean="0"/>
              <a:t>neclar dacă sunt domenii relevante pentru zona de </a:t>
            </a:r>
            <a:r>
              <a:rPr lang="ro-RO" b="1" dirty="0" smtClean="0"/>
              <a:t>HIGHER</a:t>
            </a:r>
            <a:r>
              <a:rPr lang="ro-RO" dirty="0" smtClean="0"/>
              <a:t> Education </a:t>
            </a:r>
          </a:p>
          <a:p>
            <a:r>
              <a:rPr lang="ro-RO" dirty="0" smtClean="0"/>
              <a:t>cauzele deficitului de calificări nu sunt clar stabilite</a:t>
            </a:r>
          </a:p>
          <a:p>
            <a:pPr lvl="1"/>
            <a:r>
              <a:rPr lang="ro-RO" dirty="0" smtClean="0"/>
              <a:t>La ce nivel se poate purta această discuţie?  Ex. la </a:t>
            </a:r>
            <a:r>
              <a:rPr lang="ro-RO" b="1" i="1" dirty="0" smtClean="0"/>
              <a:t>nivel sectorial</a:t>
            </a:r>
            <a:r>
              <a:rPr lang="ro-RO" dirty="0" smtClean="0"/>
              <a:t> (cauza absenţei de asistente medicale în România poate că nu e absenţa PHE, ci migraţia lor imediat ce capătă o experienţă) sau la nivel de</a:t>
            </a:r>
            <a:r>
              <a:rPr lang="ro-RO" b="1" i="1" dirty="0" smtClean="0"/>
              <a:t> EQF</a:t>
            </a:r>
            <a:r>
              <a:rPr lang="ro-RO" dirty="0" smtClean="0"/>
              <a:t> – de la nivelul 6 în sus, cu mecanisme de acreditare şi evaluare a calităţii specifice </a:t>
            </a:r>
            <a:endParaRPr lang="en-GB" dirty="0" smtClean="0"/>
          </a:p>
        </p:txBody>
      </p:sp>
      <p:sp>
        <p:nvSpPr>
          <p:cNvPr id="4" name="Slide Number Placeholder 3"/>
          <p:cNvSpPr>
            <a:spLocks noGrp="1"/>
          </p:cNvSpPr>
          <p:nvPr>
            <p:ph type="sldNum" sz="quarter" idx="10"/>
          </p:nvPr>
        </p:nvSpPr>
        <p:spPr/>
        <p:txBody>
          <a:bodyPr/>
          <a:lstStyle/>
          <a:p>
            <a:fld id="{C5866C34-AF83-4CF2-9379-A03219E1897F}" type="slidenum">
              <a:rPr lang="sl-SI" smtClean="0"/>
              <a:pPr/>
              <a:t>6</a:t>
            </a:fld>
            <a:endParaRPr 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Making collaboration protocols mandatory and binding both for students and employers to balance the asymmetry of power between the two sides. </a:t>
            </a:r>
            <a:endParaRPr lang="ro-RO"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Obligatory paid internships are not envisaged as an appropriate solution, since it places an economic strain on employers. However, better regulations of internships are welcomed by all parties. </a:t>
            </a:r>
            <a:endParaRPr lang="ro-RO"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Policy makers can work with three types of incentives: the concept of paid internship, openly stated opportunities for future hiring (clear performance criteria should be announced at the beginning of the internship/placement), clear learning outcomes (to be established with universities).</a:t>
            </a:r>
            <a:endParaRPr lang="ro-RO"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Changing the structure of the academic year to accommodate larger periods of practice (&gt; two weeks)</a:t>
            </a:r>
            <a:endParaRPr lang="ro-RO"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To implement a national data base, providing access to the employers, in order to obtain a bidirectional feedback about the employability of alumni. </a:t>
            </a:r>
            <a:endParaRPr lang="ro-RO"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To implement at national level a tracking system between: any given work contract (in Romania there is a national data base with all those contracts), the occupational code inscribed on that contract, the code of the relevant education for filling the position and the name of the institutions providing that specific formation.   </a:t>
            </a:r>
            <a:endParaRPr lang="ro-RO"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Universities should envisage career guiding differently, in the sense that students must be made aware not only of what suits them as a career path, but of the advantages and disadvantages of different work settings/activities/ careers as well. They should be provided with insider information on the difficulties of each career path. </a:t>
            </a:r>
            <a:endParaRPr lang="ro-RO" sz="1200" kern="1200" dirty="0" smtClean="0">
              <a:solidFill>
                <a:schemeClr val="tx1"/>
              </a:solidFill>
              <a:latin typeface="+mn-lt"/>
              <a:ea typeface="+mn-ea"/>
              <a:cs typeface="+mn-cs"/>
            </a:endParaRPr>
          </a:p>
          <a:p>
            <a:endParaRPr lang="ro-RO" dirty="0" smtClean="0"/>
          </a:p>
          <a:p>
            <a:endParaRPr lang="ro-RO" dirty="0"/>
          </a:p>
        </p:txBody>
      </p:sp>
      <p:sp>
        <p:nvSpPr>
          <p:cNvPr id="4" name="Slide Number Placeholder 3"/>
          <p:cNvSpPr>
            <a:spLocks noGrp="1"/>
          </p:cNvSpPr>
          <p:nvPr>
            <p:ph type="sldNum" sz="quarter" idx="10"/>
          </p:nvPr>
        </p:nvSpPr>
        <p:spPr/>
        <p:txBody>
          <a:bodyPr/>
          <a:lstStyle/>
          <a:p>
            <a:fld id="{C5866C34-AF83-4CF2-9379-A03219E1897F}" type="slidenum">
              <a:rPr lang="sl-SI" smtClean="0"/>
              <a:pPr/>
              <a:t>7</a:t>
            </a:fld>
            <a:endParaRPr 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Personal learning environments: flexibility through different optional modules according to student’s interests. The modules could have a more practical approach than the core academic courses.</a:t>
            </a:r>
            <a:endParaRPr lang="ro-RO"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Universities should exchange best practices regarding software for distance learning.</a:t>
            </a:r>
            <a:endParaRPr lang="ro-RO" sz="1200" kern="1200" dirty="0" smtClean="0">
              <a:solidFill>
                <a:schemeClr val="tx1"/>
              </a:solidFill>
              <a:latin typeface="+mn-lt"/>
              <a:ea typeface="+mn-ea"/>
              <a:cs typeface="+mn-cs"/>
            </a:endParaRPr>
          </a:p>
          <a:p>
            <a:r>
              <a:rPr lang="ro-RO" sz="1200" kern="1200" dirty="0" smtClean="0">
                <a:solidFill>
                  <a:schemeClr val="tx1"/>
                </a:solidFill>
                <a:latin typeface="+mn-lt"/>
                <a:ea typeface="+mn-ea"/>
                <a:cs typeface="+mn-cs"/>
              </a:rPr>
              <a:t>Adaptare maximă la</a:t>
            </a:r>
            <a:r>
              <a:rPr lang="ro-RO" sz="1200" kern="1200" baseline="0" dirty="0" smtClean="0">
                <a:solidFill>
                  <a:schemeClr val="tx1"/>
                </a:solidFill>
                <a:latin typeface="+mn-lt"/>
                <a:ea typeface="+mn-ea"/>
                <a:cs typeface="+mn-cs"/>
              </a:rPr>
              <a:t> grupuri defavorizate... </a:t>
            </a:r>
          </a:p>
          <a:p>
            <a:r>
              <a:rPr lang="en-GB" sz="1200" kern="1200" dirty="0" smtClean="0">
                <a:solidFill>
                  <a:schemeClr val="tx1"/>
                </a:solidFill>
                <a:latin typeface="+mn-lt"/>
                <a:ea typeface="+mn-ea"/>
                <a:cs typeface="+mn-cs"/>
              </a:rPr>
              <a:t>PLE should target: students at risk of abandoning their undergraduate studies, and vulnerable groups in general. </a:t>
            </a:r>
            <a:endParaRPr lang="ro-RO"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PLE should focus on facilitating the transition from social sciences/humanities to technical specialisations (create instruments to prevent failure), or from colleges to higher education institutions.</a:t>
            </a:r>
            <a:endParaRPr lang="ro-RO"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Reduce the opposition between the rigid curriculum and the need for flexibility. HE institutions should have a stronger focus on developing the pedagogical skills of the teaching staff, targeting the mismatch between classic teaching styles and the </a:t>
            </a:r>
            <a:r>
              <a:rPr lang="en-GB" sz="1200" kern="1200" dirty="0" err="1" smtClean="0">
                <a:solidFill>
                  <a:schemeClr val="tx1"/>
                </a:solidFill>
                <a:latin typeface="+mn-lt"/>
                <a:ea typeface="+mn-ea"/>
                <a:cs typeface="+mn-cs"/>
              </a:rPr>
              <a:t>Millennials</a:t>
            </a:r>
            <a:r>
              <a:rPr lang="en-GB" sz="1200" kern="1200" dirty="0" smtClean="0">
                <a:solidFill>
                  <a:schemeClr val="tx1"/>
                </a:solidFill>
                <a:latin typeface="+mn-lt"/>
                <a:ea typeface="+mn-ea"/>
                <a:cs typeface="+mn-cs"/>
              </a:rPr>
              <a:t>’ expectations</a:t>
            </a:r>
            <a:endParaRPr lang="ro-RO" sz="1200" kern="1200" dirty="0" smtClean="0">
              <a:solidFill>
                <a:schemeClr val="tx1"/>
              </a:solidFill>
              <a:latin typeface="+mn-lt"/>
              <a:ea typeface="+mn-ea"/>
              <a:cs typeface="+mn-cs"/>
            </a:endParaRPr>
          </a:p>
          <a:p>
            <a:endParaRPr lang="ro-RO" dirty="0"/>
          </a:p>
        </p:txBody>
      </p:sp>
      <p:sp>
        <p:nvSpPr>
          <p:cNvPr id="4" name="Slide Number Placeholder 3"/>
          <p:cNvSpPr>
            <a:spLocks noGrp="1"/>
          </p:cNvSpPr>
          <p:nvPr>
            <p:ph type="sldNum" sz="quarter" idx="10"/>
          </p:nvPr>
        </p:nvSpPr>
        <p:spPr/>
        <p:txBody>
          <a:bodyPr/>
          <a:lstStyle/>
          <a:p>
            <a:fld id="{C5866C34-AF83-4CF2-9379-A03219E1897F}" type="slidenum">
              <a:rPr lang="sl-SI" smtClean="0"/>
              <a:pPr/>
              <a:t>8</a:t>
            </a:fld>
            <a:endParaRPr 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o-RO" dirty="0"/>
          </a:p>
        </p:txBody>
      </p:sp>
      <p:sp>
        <p:nvSpPr>
          <p:cNvPr id="4" name="Slide Number Placeholder 3"/>
          <p:cNvSpPr>
            <a:spLocks noGrp="1"/>
          </p:cNvSpPr>
          <p:nvPr>
            <p:ph type="sldNum" sz="quarter" idx="10"/>
          </p:nvPr>
        </p:nvSpPr>
        <p:spPr/>
        <p:txBody>
          <a:bodyPr/>
          <a:lstStyle/>
          <a:p>
            <a:fld id="{C5866C34-AF83-4CF2-9379-A03219E1897F}" type="slidenum">
              <a:rPr lang="sl-SI" smtClean="0"/>
              <a:pPr/>
              <a:t>9</a:t>
            </a:fld>
            <a:endParaRPr lang="sl-SI"/>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aslovni diapozitiv">
    <p:spTree>
      <p:nvGrpSpPr>
        <p:cNvPr id="1" name=""/>
        <p:cNvGrpSpPr/>
        <p:nvPr/>
      </p:nvGrpSpPr>
      <p:grpSpPr>
        <a:xfrm>
          <a:off x="0" y="0"/>
          <a:ext cx="0" cy="0"/>
          <a:chOff x="0" y="0"/>
          <a:chExt cx="0" cy="0"/>
        </a:xfrm>
      </p:grpSpPr>
      <p:sp>
        <p:nvSpPr>
          <p:cNvPr id="4" name="Ograda datuma 3"/>
          <p:cNvSpPr>
            <a:spLocks noGrp="1"/>
          </p:cNvSpPr>
          <p:nvPr>
            <p:ph type="dt" sz="half" idx="10"/>
          </p:nvPr>
        </p:nvSpPr>
        <p:spPr>
          <a:xfrm>
            <a:off x="3995936" y="4350135"/>
            <a:ext cx="864096" cy="273844"/>
          </a:xfrm>
        </p:spPr>
        <p:txBody>
          <a:bodyPr/>
          <a:lstStyle/>
          <a:p>
            <a:fld id="{44ED4925-3387-43CC-82D2-311B3E11393D}" type="datetimeFigureOut">
              <a:rPr lang="sl-SI" smtClean="0"/>
              <a:pPr/>
              <a:t>27. 06. 2018</a:t>
            </a:fld>
            <a:endParaRPr lang="sl-SI" dirty="0"/>
          </a:p>
        </p:txBody>
      </p:sp>
      <p:sp>
        <p:nvSpPr>
          <p:cNvPr id="5" name="Ograda noge 4"/>
          <p:cNvSpPr>
            <a:spLocks noGrp="1"/>
          </p:cNvSpPr>
          <p:nvPr>
            <p:ph type="ftr" sz="quarter" idx="11"/>
          </p:nvPr>
        </p:nvSpPr>
        <p:spPr>
          <a:xfrm>
            <a:off x="5076056" y="4353948"/>
            <a:ext cx="2664296" cy="273844"/>
          </a:xfrm>
        </p:spPr>
        <p:txBody>
          <a:bodyPr/>
          <a:lstStyle/>
          <a:p>
            <a:endParaRPr lang="sl-SI" dirty="0"/>
          </a:p>
        </p:txBody>
      </p:sp>
      <p:sp>
        <p:nvSpPr>
          <p:cNvPr id="6" name="Ograda številke diapozitiva 5"/>
          <p:cNvSpPr>
            <a:spLocks noGrp="1"/>
          </p:cNvSpPr>
          <p:nvPr>
            <p:ph type="sldNum" sz="quarter" idx="12"/>
          </p:nvPr>
        </p:nvSpPr>
        <p:spPr>
          <a:xfrm>
            <a:off x="7956376" y="4353948"/>
            <a:ext cx="864096" cy="273844"/>
          </a:xfrm>
        </p:spPr>
        <p:txBody>
          <a:bodyPr/>
          <a:lstStyle/>
          <a:p>
            <a:fld id="{CA7308EA-BA51-4432-B124-FDE68F57B0E2}" type="slidenum">
              <a:rPr lang="sl-SI" smtClean="0"/>
              <a:pPr/>
              <a:t>‹#›</a:t>
            </a:fld>
            <a:endParaRPr lang="sl-SI"/>
          </a:p>
        </p:txBody>
      </p:sp>
      <p:sp>
        <p:nvSpPr>
          <p:cNvPr id="10" name="Ograda vsebine 9"/>
          <p:cNvSpPr>
            <a:spLocks noGrp="1"/>
          </p:cNvSpPr>
          <p:nvPr>
            <p:ph sz="quarter" idx="13"/>
          </p:nvPr>
        </p:nvSpPr>
        <p:spPr>
          <a:xfrm>
            <a:off x="3995937" y="1924422"/>
            <a:ext cx="4679752" cy="1295400"/>
          </a:xfrm>
        </p:spPr>
        <p:txBody>
          <a:bodyPr>
            <a:normAutofit/>
          </a:bodyPr>
          <a:lstStyle>
            <a:lvl1pPr marL="0" indent="0">
              <a:buNone/>
              <a:defRPr sz="4400">
                <a:solidFill>
                  <a:srgbClr val="B58D4F"/>
                </a:solidFill>
                <a:latin typeface="+mj-lt"/>
              </a:defRPr>
            </a:lvl1pPr>
          </a:lstStyle>
          <a:p>
            <a:pPr lvl="0"/>
            <a:r>
              <a:rPr lang="sl-SI"/>
              <a:t>Uredite sloge besedila matrice</a:t>
            </a:r>
          </a:p>
        </p:txBody>
      </p:sp>
      <p:sp>
        <p:nvSpPr>
          <p:cNvPr id="12" name="Ograda vsebine 11"/>
          <p:cNvSpPr>
            <a:spLocks noGrp="1"/>
          </p:cNvSpPr>
          <p:nvPr>
            <p:ph sz="quarter" idx="14"/>
          </p:nvPr>
        </p:nvSpPr>
        <p:spPr>
          <a:xfrm>
            <a:off x="3995738" y="3381842"/>
            <a:ext cx="4679950" cy="325041"/>
          </a:xfrm>
        </p:spPr>
        <p:txBody>
          <a:bodyPr>
            <a:noAutofit/>
          </a:bodyPr>
          <a:lstStyle>
            <a:lvl1pPr marL="0" indent="0">
              <a:buNone/>
              <a:defRPr sz="1200"/>
            </a:lvl1pPr>
            <a:lvl2pPr>
              <a:defRPr sz="1200"/>
            </a:lvl2pPr>
            <a:lvl3pPr>
              <a:defRPr sz="1200"/>
            </a:lvl3pPr>
            <a:lvl4pPr>
              <a:defRPr sz="1200"/>
            </a:lvl4pPr>
            <a:lvl5pPr>
              <a:defRPr sz="1200"/>
            </a:lvl5pPr>
          </a:lstStyle>
          <a:p>
            <a:pPr lvl="0"/>
            <a:r>
              <a:rPr lang="sl-SI"/>
              <a:t>Uredite sloge besedila matrice</a:t>
            </a:r>
          </a:p>
        </p:txBody>
      </p:sp>
      <p:pic>
        <p:nvPicPr>
          <p:cNvPr id="11" name="Slika 10"/>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rot="18905815">
            <a:off x="202755" y="-92540"/>
            <a:ext cx="4050549" cy="6840000"/>
          </a:xfrm>
          <a:prstGeom prst="rect">
            <a:avLst/>
          </a:prstGeom>
        </p:spPr>
      </p:pic>
      <p:pic>
        <p:nvPicPr>
          <p:cNvPr id="13" name="Slika 12"/>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3995936" y="1347614"/>
            <a:ext cx="1625457" cy="315282"/>
          </a:xfrm>
          <a:prstGeom prst="rect">
            <a:avLst/>
          </a:prstGeom>
        </p:spPr>
      </p:pic>
    </p:spTree>
    <p:extLst>
      <p:ext uri="{BB962C8B-B14F-4D97-AF65-F5344CB8AC3E}">
        <p14:creationId xmlns="" xmlns:p14="http://schemas.microsoft.com/office/powerpoint/2010/main" val="2093042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1619672" y="897564"/>
            <a:ext cx="7128792" cy="540060"/>
          </a:xfrm>
        </p:spPr>
        <p:txBody>
          <a:bodyPr>
            <a:normAutofit/>
          </a:bodyPr>
          <a:lstStyle>
            <a:lvl1pPr algn="l">
              <a:defRPr sz="4000">
                <a:solidFill>
                  <a:srgbClr val="B58D4F"/>
                </a:solidFill>
              </a:defRPr>
            </a:lvl1pPr>
          </a:lstStyle>
          <a:p>
            <a:r>
              <a:rPr lang="sl-SI"/>
              <a:t>Uredite slog naslova matrice</a:t>
            </a:r>
            <a:endParaRPr lang="sl-SI" dirty="0"/>
          </a:p>
        </p:txBody>
      </p:sp>
      <p:sp>
        <p:nvSpPr>
          <p:cNvPr id="3" name="Ograda vsebine 2"/>
          <p:cNvSpPr>
            <a:spLocks noGrp="1"/>
          </p:cNvSpPr>
          <p:nvPr>
            <p:ph idx="1"/>
          </p:nvPr>
        </p:nvSpPr>
        <p:spPr>
          <a:xfrm>
            <a:off x="1619677" y="1653651"/>
            <a:ext cx="7128791" cy="2808311"/>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sl-SI" dirty="0"/>
          </a:p>
        </p:txBody>
      </p:sp>
      <p:sp>
        <p:nvSpPr>
          <p:cNvPr id="4" name="Ograda datuma 3"/>
          <p:cNvSpPr>
            <a:spLocks noGrp="1"/>
          </p:cNvSpPr>
          <p:nvPr>
            <p:ph type="dt" sz="half" idx="10"/>
          </p:nvPr>
        </p:nvSpPr>
        <p:spPr>
          <a:xfrm>
            <a:off x="1619672" y="4767264"/>
            <a:ext cx="2133600" cy="273844"/>
          </a:xfrm>
        </p:spPr>
        <p:txBody>
          <a:bodyPr/>
          <a:lstStyle/>
          <a:p>
            <a:fld id="{44ED4925-3387-43CC-82D2-311B3E11393D}" type="datetimeFigureOut">
              <a:rPr lang="sl-SI" smtClean="0"/>
              <a:pPr/>
              <a:t>27. 06. 2018</a:t>
            </a:fld>
            <a:endParaRPr lang="sl-SI" dirty="0"/>
          </a:p>
        </p:txBody>
      </p:sp>
      <p:sp>
        <p:nvSpPr>
          <p:cNvPr id="5" name="Ograda noge 4"/>
          <p:cNvSpPr>
            <a:spLocks noGrp="1"/>
          </p:cNvSpPr>
          <p:nvPr>
            <p:ph type="ftr" sz="quarter" idx="11"/>
          </p:nvPr>
        </p:nvSpPr>
        <p:spPr>
          <a:xfrm>
            <a:off x="3995936" y="4767264"/>
            <a:ext cx="2448272" cy="273844"/>
          </a:xfrm>
        </p:spPr>
        <p:txBody>
          <a:bodyPr/>
          <a:lstStyle/>
          <a:p>
            <a:endParaRPr lang="sl-SI" dirty="0"/>
          </a:p>
        </p:txBody>
      </p:sp>
      <p:sp>
        <p:nvSpPr>
          <p:cNvPr id="6" name="Ograda številke diapozitiva 5"/>
          <p:cNvSpPr>
            <a:spLocks noGrp="1"/>
          </p:cNvSpPr>
          <p:nvPr>
            <p:ph type="sldNum" sz="quarter" idx="12"/>
          </p:nvPr>
        </p:nvSpPr>
        <p:spPr>
          <a:xfrm>
            <a:off x="6660232" y="4767264"/>
            <a:ext cx="2133600" cy="273844"/>
          </a:xfrm>
        </p:spPr>
        <p:txBody>
          <a:bodyPr/>
          <a:lstStyle/>
          <a:p>
            <a:fld id="{CA7308EA-BA51-4432-B124-FDE68F57B0E2}" type="slidenum">
              <a:rPr lang="sl-SI" smtClean="0"/>
              <a:pPr/>
              <a:t>‹#›</a:t>
            </a:fld>
            <a:endParaRPr lang="sl-SI" dirty="0"/>
          </a:p>
        </p:txBody>
      </p:sp>
      <p:sp>
        <p:nvSpPr>
          <p:cNvPr id="8" name="Pravokotnik 7"/>
          <p:cNvSpPr/>
          <p:nvPr userDrawn="1"/>
        </p:nvSpPr>
        <p:spPr>
          <a:xfrm>
            <a:off x="0" y="0"/>
            <a:ext cx="1259632" cy="51435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pic>
        <p:nvPicPr>
          <p:cNvPr id="10" name="Slika 9"/>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619672" y="391123"/>
            <a:ext cx="1625457" cy="315282"/>
          </a:xfrm>
          <a:prstGeom prst="rect">
            <a:avLst/>
          </a:prstGeom>
        </p:spPr>
      </p:pic>
    </p:spTree>
    <p:extLst>
      <p:ext uri="{BB962C8B-B14F-4D97-AF65-F5344CB8AC3E}">
        <p14:creationId xmlns="" xmlns:p14="http://schemas.microsoft.com/office/powerpoint/2010/main" val="1599970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ve vsebini">
    <p:spTree>
      <p:nvGrpSpPr>
        <p:cNvPr id="1" name=""/>
        <p:cNvGrpSpPr/>
        <p:nvPr/>
      </p:nvGrpSpPr>
      <p:grpSpPr>
        <a:xfrm>
          <a:off x="0" y="0"/>
          <a:ext cx="0" cy="0"/>
          <a:chOff x="0" y="0"/>
          <a:chExt cx="0" cy="0"/>
        </a:xfrm>
      </p:grpSpPr>
      <p:sp>
        <p:nvSpPr>
          <p:cNvPr id="3" name="Ograda vsebine 2"/>
          <p:cNvSpPr>
            <a:spLocks noGrp="1"/>
          </p:cNvSpPr>
          <p:nvPr>
            <p:ph sz="half" idx="1"/>
          </p:nvPr>
        </p:nvSpPr>
        <p:spPr>
          <a:xfrm>
            <a:off x="1619672" y="1599643"/>
            <a:ext cx="3374032" cy="2994980"/>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sl-SI" dirty="0"/>
          </a:p>
        </p:txBody>
      </p:sp>
      <p:sp>
        <p:nvSpPr>
          <p:cNvPr id="8" name="Pravokotnik 7"/>
          <p:cNvSpPr/>
          <p:nvPr userDrawn="1"/>
        </p:nvSpPr>
        <p:spPr>
          <a:xfrm>
            <a:off x="0" y="0"/>
            <a:ext cx="1259632" cy="51435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9" name="Ograda vsebine 2"/>
          <p:cNvSpPr>
            <a:spLocks noGrp="1"/>
          </p:cNvSpPr>
          <p:nvPr>
            <p:ph sz="half" idx="13"/>
          </p:nvPr>
        </p:nvSpPr>
        <p:spPr>
          <a:xfrm>
            <a:off x="5425752" y="1621093"/>
            <a:ext cx="3322712" cy="2994980"/>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sl-SI" dirty="0"/>
          </a:p>
        </p:txBody>
      </p:sp>
      <p:sp>
        <p:nvSpPr>
          <p:cNvPr id="10" name="Ograda datuma 3"/>
          <p:cNvSpPr>
            <a:spLocks noGrp="1"/>
          </p:cNvSpPr>
          <p:nvPr>
            <p:ph type="dt" sz="half" idx="10"/>
          </p:nvPr>
        </p:nvSpPr>
        <p:spPr>
          <a:xfrm>
            <a:off x="1619672" y="4767264"/>
            <a:ext cx="2133600" cy="273844"/>
          </a:xfrm>
        </p:spPr>
        <p:txBody>
          <a:bodyPr/>
          <a:lstStyle/>
          <a:p>
            <a:fld id="{44ED4925-3387-43CC-82D2-311B3E11393D}" type="datetimeFigureOut">
              <a:rPr lang="sl-SI" smtClean="0"/>
              <a:pPr/>
              <a:t>27. 06. 2018</a:t>
            </a:fld>
            <a:endParaRPr lang="sl-SI" dirty="0"/>
          </a:p>
        </p:txBody>
      </p:sp>
      <p:sp>
        <p:nvSpPr>
          <p:cNvPr id="11" name="Ograda noge 4"/>
          <p:cNvSpPr>
            <a:spLocks noGrp="1"/>
          </p:cNvSpPr>
          <p:nvPr>
            <p:ph type="ftr" sz="quarter" idx="11"/>
          </p:nvPr>
        </p:nvSpPr>
        <p:spPr>
          <a:xfrm>
            <a:off x="3995936" y="4767264"/>
            <a:ext cx="2448272" cy="273844"/>
          </a:xfrm>
        </p:spPr>
        <p:txBody>
          <a:bodyPr/>
          <a:lstStyle/>
          <a:p>
            <a:endParaRPr lang="sl-SI" dirty="0"/>
          </a:p>
        </p:txBody>
      </p:sp>
      <p:sp>
        <p:nvSpPr>
          <p:cNvPr id="12" name="Ograda številke diapozitiva 5"/>
          <p:cNvSpPr>
            <a:spLocks noGrp="1"/>
          </p:cNvSpPr>
          <p:nvPr>
            <p:ph type="sldNum" sz="quarter" idx="12"/>
          </p:nvPr>
        </p:nvSpPr>
        <p:spPr>
          <a:xfrm>
            <a:off x="6660232" y="4767264"/>
            <a:ext cx="2133600" cy="273844"/>
          </a:xfrm>
        </p:spPr>
        <p:txBody>
          <a:bodyPr/>
          <a:lstStyle/>
          <a:p>
            <a:fld id="{CA7308EA-BA51-4432-B124-FDE68F57B0E2}" type="slidenum">
              <a:rPr lang="sl-SI" smtClean="0"/>
              <a:pPr/>
              <a:t>‹#›</a:t>
            </a:fld>
            <a:endParaRPr lang="sl-SI" dirty="0"/>
          </a:p>
        </p:txBody>
      </p:sp>
      <p:sp>
        <p:nvSpPr>
          <p:cNvPr id="15" name="Naslov 1"/>
          <p:cNvSpPr>
            <a:spLocks noGrp="1"/>
          </p:cNvSpPr>
          <p:nvPr>
            <p:ph type="title"/>
          </p:nvPr>
        </p:nvSpPr>
        <p:spPr>
          <a:xfrm>
            <a:off x="1619672" y="897564"/>
            <a:ext cx="7128792" cy="540060"/>
          </a:xfrm>
        </p:spPr>
        <p:txBody>
          <a:bodyPr>
            <a:normAutofit/>
          </a:bodyPr>
          <a:lstStyle>
            <a:lvl1pPr algn="l">
              <a:defRPr sz="4000">
                <a:solidFill>
                  <a:srgbClr val="B58D4F"/>
                </a:solidFill>
              </a:defRPr>
            </a:lvl1pPr>
          </a:lstStyle>
          <a:p>
            <a:r>
              <a:rPr lang="sl-SI"/>
              <a:t>Uredite slog naslova matrice</a:t>
            </a:r>
            <a:endParaRPr lang="sl-SI" dirty="0"/>
          </a:p>
        </p:txBody>
      </p:sp>
      <p:pic>
        <p:nvPicPr>
          <p:cNvPr id="13" name="Slika 12"/>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619672" y="391123"/>
            <a:ext cx="1625457" cy="315282"/>
          </a:xfrm>
          <a:prstGeom prst="rect">
            <a:avLst/>
          </a:prstGeom>
        </p:spPr>
      </p:pic>
    </p:spTree>
    <p:extLst>
      <p:ext uri="{BB962C8B-B14F-4D97-AF65-F5344CB8AC3E}">
        <p14:creationId xmlns="" xmlns:p14="http://schemas.microsoft.com/office/powerpoint/2010/main" val="2757844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amo naslov">
    <p:spTree>
      <p:nvGrpSpPr>
        <p:cNvPr id="1" name=""/>
        <p:cNvGrpSpPr/>
        <p:nvPr/>
      </p:nvGrpSpPr>
      <p:grpSpPr>
        <a:xfrm>
          <a:off x="0" y="0"/>
          <a:ext cx="0" cy="0"/>
          <a:chOff x="0" y="0"/>
          <a:chExt cx="0" cy="0"/>
        </a:xfrm>
      </p:grpSpPr>
      <p:sp>
        <p:nvSpPr>
          <p:cNvPr id="16" name="Ograda vsebine 9"/>
          <p:cNvSpPr>
            <a:spLocks noGrp="1"/>
          </p:cNvSpPr>
          <p:nvPr>
            <p:ph sz="quarter" idx="13"/>
          </p:nvPr>
        </p:nvSpPr>
        <p:spPr>
          <a:xfrm>
            <a:off x="3995937" y="1924422"/>
            <a:ext cx="4679752" cy="1295400"/>
          </a:xfrm>
        </p:spPr>
        <p:txBody>
          <a:bodyPr>
            <a:normAutofit/>
          </a:bodyPr>
          <a:lstStyle>
            <a:lvl1pPr marL="0" indent="0">
              <a:buNone/>
              <a:defRPr sz="4400">
                <a:solidFill>
                  <a:srgbClr val="B58D4F"/>
                </a:solidFill>
                <a:latin typeface="+mj-lt"/>
              </a:defRPr>
            </a:lvl1pPr>
          </a:lstStyle>
          <a:p>
            <a:pPr lvl="0"/>
            <a:r>
              <a:rPr lang="sl-SI"/>
              <a:t>Uredite sloge besedila matrice</a:t>
            </a:r>
          </a:p>
        </p:txBody>
      </p:sp>
      <p:sp>
        <p:nvSpPr>
          <p:cNvPr id="3" name="Ograda vsebine 2"/>
          <p:cNvSpPr>
            <a:spLocks noGrp="1"/>
          </p:cNvSpPr>
          <p:nvPr>
            <p:ph sz="quarter" idx="14"/>
          </p:nvPr>
        </p:nvSpPr>
        <p:spPr>
          <a:xfrm>
            <a:off x="3995941" y="3760198"/>
            <a:ext cx="4680519" cy="1241822"/>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sl-SI" dirty="0"/>
          </a:p>
        </p:txBody>
      </p:sp>
      <p:sp>
        <p:nvSpPr>
          <p:cNvPr id="22" name="Ograda vsebine 11"/>
          <p:cNvSpPr>
            <a:spLocks noGrp="1"/>
          </p:cNvSpPr>
          <p:nvPr>
            <p:ph sz="quarter" idx="15"/>
          </p:nvPr>
        </p:nvSpPr>
        <p:spPr>
          <a:xfrm>
            <a:off x="3995738" y="3326830"/>
            <a:ext cx="4679950" cy="325041"/>
          </a:xfrm>
        </p:spPr>
        <p:txBody>
          <a:bodyPr>
            <a:noAutofit/>
          </a:bodyPr>
          <a:lstStyle>
            <a:lvl1pPr marL="0" indent="0">
              <a:buNone/>
              <a:defRPr sz="1200"/>
            </a:lvl1pPr>
            <a:lvl2pPr>
              <a:defRPr sz="1200"/>
            </a:lvl2pPr>
            <a:lvl3pPr>
              <a:defRPr sz="1200"/>
            </a:lvl3pPr>
            <a:lvl4pPr>
              <a:defRPr sz="1200"/>
            </a:lvl4pPr>
            <a:lvl5pPr>
              <a:defRPr sz="1200"/>
            </a:lvl5pPr>
          </a:lstStyle>
          <a:p>
            <a:pPr lvl="0"/>
            <a:r>
              <a:rPr lang="sl-SI"/>
              <a:t>Uredite sloge besedila matrice</a:t>
            </a:r>
          </a:p>
        </p:txBody>
      </p:sp>
      <p:pic>
        <p:nvPicPr>
          <p:cNvPr id="7" name="Slika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rot="18905815">
            <a:off x="202755" y="-92540"/>
            <a:ext cx="4050549" cy="6840000"/>
          </a:xfrm>
          <a:prstGeom prst="rect">
            <a:avLst/>
          </a:prstGeom>
        </p:spPr>
      </p:pic>
      <p:pic>
        <p:nvPicPr>
          <p:cNvPr id="8" name="Slika 7"/>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3995936" y="1347614"/>
            <a:ext cx="1625457" cy="315282"/>
          </a:xfrm>
          <a:prstGeom prst="rect">
            <a:avLst/>
          </a:prstGeom>
        </p:spPr>
      </p:pic>
    </p:spTree>
    <p:extLst>
      <p:ext uri="{BB962C8B-B14F-4D97-AF65-F5344CB8AC3E}">
        <p14:creationId xmlns="" xmlns:p14="http://schemas.microsoft.com/office/powerpoint/2010/main" val="2787445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slov in slika">
    <p:spTree>
      <p:nvGrpSpPr>
        <p:cNvPr id="1" name=""/>
        <p:cNvGrpSpPr/>
        <p:nvPr/>
      </p:nvGrpSpPr>
      <p:grpSpPr>
        <a:xfrm>
          <a:off x="0" y="0"/>
          <a:ext cx="0" cy="0"/>
          <a:chOff x="0" y="0"/>
          <a:chExt cx="0" cy="0"/>
        </a:xfrm>
      </p:grpSpPr>
      <p:sp>
        <p:nvSpPr>
          <p:cNvPr id="3" name="Ograda slike 2"/>
          <p:cNvSpPr>
            <a:spLocks noGrp="1"/>
          </p:cNvSpPr>
          <p:nvPr>
            <p:ph type="pic" idx="1"/>
          </p:nvPr>
        </p:nvSpPr>
        <p:spPr>
          <a:xfrm>
            <a:off x="1660545" y="1649729"/>
            <a:ext cx="4791631" cy="29236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sl-SI" dirty="0"/>
          </a:p>
        </p:txBody>
      </p:sp>
      <p:sp>
        <p:nvSpPr>
          <p:cNvPr id="11" name="Pravokotnik 10"/>
          <p:cNvSpPr/>
          <p:nvPr userDrawn="1"/>
        </p:nvSpPr>
        <p:spPr>
          <a:xfrm>
            <a:off x="0" y="0"/>
            <a:ext cx="1259632" cy="51435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3" name="Ograda datuma 3"/>
          <p:cNvSpPr>
            <a:spLocks noGrp="1"/>
          </p:cNvSpPr>
          <p:nvPr>
            <p:ph type="dt" sz="half" idx="10"/>
          </p:nvPr>
        </p:nvSpPr>
        <p:spPr>
          <a:xfrm>
            <a:off x="1619672" y="4767264"/>
            <a:ext cx="2133600" cy="273844"/>
          </a:xfrm>
        </p:spPr>
        <p:txBody>
          <a:bodyPr/>
          <a:lstStyle/>
          <a:p>
            <a:fld id="{44ED4925-3387-43CC-82D2-311B3E11393D}" type="datetimeFigureOut">
              <a:rPr lang="sl-SI" smtClean="0"/>
              <a:pPr/>
              <a:t>27. 06. 2018</a:t>
            </a:fld>
            <a:endParaRPr lang="sl-SI" dirty="0"/>
          </a:p>
        </p:txBody>
      </p:sp>
      <p:sp>
        <p:nvSpPr>
          <p:cNvPr id="14" name="Ograda noge 4"/>
          <p:cNvSpPr>
            <a:spLocks noGrp="1"/>
          </p:cNvSpPr>
          <p:nvPr>
            <p:ph type="ftr" sz="quarter" idx="11"/>
          </p:nvPr>
        </p:nvSpPr>
        <p:spPr>
          <a:xfrm>
            <a:off x="3995936" y="4767264"/>
            <a:ext cx="2448272" cy="273844"/>
          </a:xfrm>
        </p:spPr>
        <p:txBody>
          <a:bodyPr/>
          <a:lstStyle/>
          <a:p>
            <a:endParaRPr lang="sl-SI" dirty="0"/>
          </a:p>
        </p:txBody>
      </p:sp>
      <p:sp>
        <p:nvSpPr>
          <p:cNvPr id="15" name="Ograda številke diapozitiva 5"/>
          <p:cNvSpPr>
            <a:spLocks noGrp="1"/>
          </p:cNvSpPr>
          <p:nvPr>
            <p:ph type="sldNum" sz="quarter" idx="12"/>
          </p:nvPr>
        </p:nvSpPr>
        <p:spPr>
          <a:xfrm>
            <a:off x="6660232" y="4767264"/>
            <a:ext cx="2133600" cy="273844"/>
          </a:xfrm>
        </p:spPr>
        <p:txBody>
          <a:bodyPr/>
          <a:lstStyle/>
          <a:p>
            <a:fld id="{CA7308EA-BA51-4432-B124-FDE68F57B0E2}" type="slidenum">
              <a:rPr lang="sl-SI" smtClean="0"/>
              <a:pPr/>
              <a:t>‹#›</a:t>
            </a:fld>
            <a:endParaRPr lang="sl-SI" dirty="0"/>
          </a:p>
        </p:txBody>
      </p:sp>
      <p:sp>
        <p:nvSpPr>
          <p:cNvPr id="12" name="Naslov 1"/>
          <p:cNvSpPr>
            <a:spLocks noGrp="1"/>
          </p:cNvSpPr>
          <p:nvPr>
            <p:ph type="title"/>
          </p:nvPr>
        </p:nvSpPr>
        <p:spPr>
          <a:xfrm>
            <a:off x="1619672" y="897564"/>
            <a:ext cx="7128792" cy="540060"/>
          </a:xfrm>
        </p:spPr>
        <p:txBody>
          <a:bodyPr>
            <a:normAutofit/>
          </a:bodyPr>
          <a:lstStyle>
            <a:lvl1pPr algn="l">
              <a:defRPr sz="4000">
                <a:solidFill>
                  <a:srgbClr val="B58D4F"/>
                </a:solidFill>
              </a:defRPr>
            </a:lvl1pPr>
          </a:lstStyle>
          <a:p>
            <a:r>
              <a:rPr lang="sl-SI"/>
              <a:t>Uredite slog naslova matrice</a:t>
            </a:r>
            <a:endParaRPr lang="sl-SI" dirty="0"/>
          </a:p>
        </p:txBody>
      </p:sp>
      <p:sp>
        <p:nvSpPr>
          <p:cNvPr id="5" name="Ograda vsebine 4"/>
          <p:cNvSpPr>
            <a:spLocks noGrp="1"/>
          </p:cNvSpPr>
          <p:nvPr>
            <p:ph sz="quarter" idx="13"/>
          </p:nvPr>
        </p:nvSpPr>
        <p:spPr>
          <a:xfrm>
            <a:off x="6659568" y="1653648"/>
            <a:ext cx="2088901" cy="2916324"/>
          </a:xfrm>
        </p:spPr>
        <p:txBody>
          <a:bodyPr>
            <a:normAutofit/>
          </a:bodyPr>
          <a:lstStyle>
            <a:lvl1pPr>
              <a:defRPr sz="1200"/>
            </a:lvl1pPr>
            <a:lvl2pPr>
              <a:defRPr sz="1200"/>
            </a:lvl2pPr>
            <a:lvl3pPr>
              <a:defRPr sz="1200"/>
            </a:lvl3pPr>
            <a:lvl4pPr>
              <a:defRPr sz="1200"/>
            </a:lvl4pPr>
            <a:lvl5pPr>
              <a:defRPr sz="1200"/>
            </a:lvl5pPr>
          </a:lstStyle>
          <a:p>
            <a:pPr lvl="0"/>
            <a:r>
              <a:rPr lang="sl-SI"/>
              <a:t>Uredite sloge besedila matrice</a:t>
            </a:r>
          </a:p>
        </p:txBody>
      </p:sp>
      <p:pic>
        <p:nvPicPr>
          <p:cNvPr id="10" name="Slika 9"/>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619672" y="391123"/>
            <a:ext cx="1625457" cy="315282"/>
          </a:xfrm>
          <a:prstGeom prst="rect">
            <a:avLst/>
          </a:prstGeom>
        </p:spPr>
      </p:pic>
    </p:spTree>
    <p:extLst>
      <p:ext uri="{BB962C8B-B14F-4D97-AF65-F5344CB8AC3E}">
        <p14:creationId xmlns="" xmlns:p14="http://schemas.microsoft.com/office/powerpoint/2010/main" val="3248193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Naslov in slika">
    <p:spTree>
      <p:nvGrpSpPr>
        <p:cNvPr id="1" name=""/>
        <p:cNvGrpSpPr/>
        <p:nvPr/>
      </p:nvGrpSpPr>
      <p:grpSpPr>
        <a:xfrm>
          <a:off x="0" y="0"/>
          <a:ext cx="0" cy="0"/>
          <a:chOff x="0" y="0"/>
          <a:chExt cx="0" cy="0"/>
        </a:xfrm>
      </p:grpSpPr>
      <p:sp>
        <p:nvSpPr>
          <p:cNvPr id="11" name="Pravokotnik 10"/>
          <p:cNvSpPr/>
          <p:nvPr userDrawn="1"/>
        </p:nvSpPr>
        <p:spPr>
          <a:xfrm>
            <a:off x="0" y="0"/>
            <a:ext cx="1259632" cy="51435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3" name="Ograda datuma 3"/>
          <p:cNvSpPr>
            <a:spLocks noGrp="1"/>
          </p:cNvSpPr>
          <p:nvPr>
            <p:ph type="dt" sz="half" idx="10"/>
          </p:nvPr>
        </p:nvSpPr>
        <p:spPr>
          <a:xfrm>
            <a:off x="1619672" y="4767264"/>
            <a:ext cx="2133600" cy="273844"/>
          </a:xfrm>
        </p:spPr>
        <p:txBody>
          <a:bodyPr/>
          <a:lstStyle/>
          <a:p>
            <a:fld id="{44ED4925-3387-43CC-82D2-311B3E11393D}" type="datetimeFigureOut">
              <a:rPr lang="sl-SI" smtClean="0"/>
              <a:pPr/>
              <a:t>27. 06. 2018</a:t>
            </a:fld>
            <a:endParaRPr lang="sl-SI" dirty="0"/>
          </a:p>
        </p:txBody>
      </p:sp>
      <p:sp>
        <p:nvSpPr>
          <p:cNvPr id="14" name="Ograda noge 4"/>
          <p:cNvSpPr>
            <a:spLocks noGrp="1"/>
          </p:cNvSpPr>
          <p:nvPr>
            <p:ph type="ftr" sz="quarter" idx="11"/>
          </p:nvPr>
        </p:nvSpPr>
        <p:spPr>
          <a:xfrm>
            <a:off x="3995936" y="4767264"/>
            <a:ext cx="2448272" cy="273844"/>
          </a:xfrm>
        </p:spPr>
        <p:txBody>
          <a:bodyPr/>
          <a:lstStyle/>
          <a:p>
            <a:endParaRPr lang="sl-SI" dirty="0"/>
          </a:p>
        </p:txBody>
      </p:sp>
      <p:sp>
        <p:nvSpPr>
          <p:cNvPr id="15" name="Ograda številke diapozitiva 5"/>
          <p:cNvSpPr>
            <a:spLocks noGrp="1"/>
          </p:cNvSpPr>
          <p:nvPr>
            <p:ph type="sldNum" sz="quarter" idx="12"/>
          </p:nvPr>
        </p:nvSpPr>
        <p:spPr>
          <a:xfrm>
            <a:off x="6660232" y="4767264"/>
            <a:ext cx="2133600" cy="273844"/>
          </a:xfrm>
        </p:spPr>
        <p:txBody>
          <a:bodyPr/>
          <a:lstStyle/>
          <a:p>
            <a:fld id="{CA7308EA-BA51-4432-B124-FDE68F57B0E2}" type="slidenum">
              <a:rPr lang="sl-SI" smtClean="0"/>
              <a:pPr/>
              <a:t>‹#›</a:t>
            </a:fld>
            <a:endParaRPr lang="sl-SI" dirty="0"/>
          </a:p>
        </p:txBody>
      </p:sp>
      <p:sp>
        <p:nvSpPr>
          <p:cNvPr id="12" name="Naslov 1"/>
          <p:cNvSpPr>
            <a:spLocks noGrp="1"/>
          </p:cNvSpPr>
          <p:nvPr>
            <p:ph type="title"/>
          </p:nvPr>
        </p:nvSpPr>
        <p:spPr>
          <a:xfrm>
            <a:off x="1619672" y="897564"/>
            <a:ext cx="7128792" cy="540060"/>
          </a:xfrm>
        </p:spPr>
        <p:txBody>
          <a:bodyPr>
            <a:normAutofit/>
          </a:bodyPr>
          <a:lstStyle>
            <a:lvl1pPr algn="l">
              <a:defRPr sz="4000">
                <a:solidFill>
                  <a:srgbClr val="B58D4F"/>
                </a:solidFill>
              </a:defRPr>
            </a:lvl1pPr>
          </a:lstStyle>
          <a:p>
            <a:r>
              <a:rPr lang="sl-SI"/>
              <a:t>Uredite slog naslova matrice</a:t>
            </a:r>
            <a:endParaRPr lang="sl-SI" dirty="0"/>
          </a:p>
        </p:txBody>
      </p:sp>
      <p:sp>
        <p:nvSpPr>
          <p:cNvPr id="17" name="Ograda slike 2"/>
          <p:cNvSpPr>
            <a:spLocks noGrp="1"/>
          </p:cNvSpPr>
          <p:nvPr>
            <p:ph type="pic" idx="13"/>
          </p:nvPr>
        </p:nvSpPr>
        <p:spPr>
          <a:xfrm>
            <a:off x="4028846" y="1649729"/>
            <a:ext cx="4791631" cy="29236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p>
        </p:txBody>
      </p:sp>
      <p:sp>
        <p:nvSpPr>
          <p:cNvPr id="19" name="Ograda vsebine 4"/>
          <p:cNvSpPr>
            <a:spLocks noGrp="1"/>
          </p:cNvSpPr>
          <p:nvPr>
            <p:ph sz="quarter" idx="15"/>
          </p:nvPr>
        </p:nvSpPr>
        <p:spPr>
          <a:xfrm>
            <a:off x="1691016" y="1653648"/>
            <a:ext cx="2088901" cy="2916324"/>
          </a:xfrm>
        </p:spPr>
        <p:txBody>
          <a:bodyPr>
            <a:normAutofit/>
          </a:bodyPr>
          <a:lstStyle>
            <a:lvl1pPr>
              <a:defRPr sz="1200"/>
            </a:lvl1pPr>
            <a:lvl2pPr>
              <a:defRPr sz="1200"/>
            </a:lvl2pPr>
            <a:lvl3pPr>
              <a:defRPr sz="1200"/>
            </a:lvl3pPr>
            <a:lvl4pPr>
              <a:defRPr sz="1200"/>
            </a:lvl4pPr>
            <a:lvl5pPr>
              <a:defRPr sz="1200"/>
            </a:lvl5pPr>
          </a:lstStyle>
          <a:p>
            <a:pPr lvl="0"/>
            <a:r>
              <a:rPr lang="sl-SI"/>
              <a:t>Uredite sloge besedila matrice</a:t>
            </a:r>
          </a:p>
        </p:txBody>
      </p:sp>
      <p:pic>
        <p:nvPicPr>
          <p:cNvPr id="10" name="Slika 9"/>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619672" y="391123"/>
            <a:ext cx="1625457" cy="315282"/>
          </a:xfrm>
          <a:prstGeom prst="rect">
            <a:avLst/>
          </a:prstGeom>
        </p:spPr>
      </p:pic>
    </p:spTree>
    <p:extLst>
      <p:ext uri="{BB962C8B-B14F-4D97-AF65-F5344CB8AC3E}">
        <p14:creationId xmlns="" xmlns:p14="http://schemas.microsoft.com/office/powerpoint/2010/main" val="2525651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ostavitev po meri">
    <p:spTree>
      <p:nvGrpSpPr>
        <p:cNvPr id="1" name=""/>
        <p:cNvGrpSpPr/>
        <p:nvPr/>
      </p:nvGrpSpPr>
      <p:grpSpPr>
        <a:xfrm>
          <a:off x="0" y="0"/>
          <a:ext cx="0" cy="0"/>
          <a:chOff x="0" y="0"/>
          <a:chExt cx="0" cy="0"/>
        </a:xfrm>
      </p:grpSpPr>
      <p:sp>
        <p:nvSpPr>
          <p:cNvPr id="14" name="Ograda besedila 13"/>
          <p:cNvSpPr>
            <a:spLocks noGrp="1"/>
          </p:cNvSpPr>
          <p:nvPr>
            <p:ph type="body" sz="quarter" idx="14" hasCustomPrompt="1"/>
          </p:nvPr>
        </p:nvSpPr>
        <p:spPr>
          <a:xfrm>
            <a:off x="3995514" y="2895786"/>
            <a:ext cx="4680942" cy="269081"/>
          </a:xfrm>
        </p:spPr>
        <p:txBody>
          <a:bodyPr>
            <a:normAutofit/>
          </a:bodyPr>
          <a:lstStyle>
            <a:lvl1pPr marL="0" indent="0">
              <a:buNone/>
              <a:defRPr lang="sl-SI" sz="1200" b="0" i="0" baseline="0" smtClean="0">
                <a:effectLst/>
                <a:latin typeface="+mn-lt"/>
              </a:defRPr>
            </a:lvl1pPr>
          </a:lstStyle>
          <a:p>
            <a:pPr lvl="0"/>
            <a:r>
              <a:rPr lang="sl-SI" dirty="0" err="1"/>
              <a:t>Download</a:t>
            </a:r>
            <a:r>
              <a:rPr lang="sl-SI" dirty="0"/>
              <a:t> </a:t>
            </a:r>
            <a:r>
              <a:rPr lang="sl-SI" dirty="0" err="1"/>
              <a:t>the</a:t>
            </a:r>
            <a:r>
              <a:rPr lang="sl-SI" dirty="0"/>
              <a:t> </a:t>
            </a:r>
            <a:r>
              <a:rPr lang="sl-SI" dirty="0" err="1"/>
              <a:t>presentation</a:t>
            </a:r>
            <a:r>
              <a:rPr lang="sl-SI" dirty="0"/>
              <a:t> </a:t>
            </a:r>
            <a:r>
              <a:rPr lang="sl-SI" dirty="0" err="1"/>
              <a:t>from</a:t>
            </a:r>
            <a:r>
              <a:rPr lang="sl-SI" dirty="0"/>
              <a:t>: http://xxxx.xxxx </a:t>
            </a:r>
          </a:p>
        </p:txBody>
      </p:sp>
      <p:sp>
        <p:nvSpPr>
          <p:cNvPr id="16" name="Ograda besedila 13"/>
          <p:cNvSpPr>
            <a:spLocks noGrp="1"/>
          </p:cNvSpPr>
          <p:nvPr>
            <p:ph type="body" sz="quarter" idx="16" hasCustomPrompt="1"/>
          </p:nvPr>
        </p:nvSpPr>
        <p:spPr>
          <a:xfrm>
            <a:off x="3995936" y="3274779"/>
            <a:ext cx="4680520" cy="269081"/>
          </a:xfrm>
        </p:spPr>
        <p:txBody>
          <a:bodyPr>
            <a:normAutofit/>
          </a:bodyPr>
          <a:lstStyle>
            <a:lvl1pPr marL="0" indent="0">
              <a:buNone/>
              <a:defRPr lang="sl-SI" sz="1200" b="0" i="0" baseline="0" smtClean="0">
                <a:effectLst/>
                <a:latin typeface="+mn-lt"/>
              </a:defRPr>
            </a:lvl1pPr>
          </a:lstStyle>
          <a:p>
            <a:pPr lvl="0"/>
            <a:r>
              <a:rPr lang="sl-SI" dirty="0" err="1"/>
              <a:t>Email</a:t>
            </a:r>
            <a:r>
              <a:rPr lang="sl-SI" dirty="0"/>
              <a:t> </a:t>
            </a:r>
            <a:r>
              <a:rPr lang="sl-SI" dirty="0" err="1"/>
              <a:t>of</a:t>
            </a:r>
            <a:r>
              <a:rPr lang="sl-SI" dirty="0"/>
              <a:t> </a:t>
            </a:r>
            <a:r>
              <a:rPr lang="sl-SI" dirty="0" err="1"/>
              <a:t>the</a:t>
            </a:r>
            <a:r>
              <a:rPr lang="sl-SI" dirty="0"/>
              <a:t> </a:t>
            </a:r>
            <a:r>
              <a:rPr lang="sl-SI" dirty="0" err="1"/>
              <a:t>presenter</a:t>
            </a:r>
            <a:endParaRPr lang="sl-SI" dirty="0"/>
          </a:p>
        </p:txBody>
      </p:sp>
      <p:sp>
        <p:nvSpPr>
          <p:cNvPr id="18" name="Ograda številke diapozitiva 5"/>
          <p:cNvSpPr txBox="1">
            <a:spLocks/>
          </p:cNvSpPr>
          <p:nvPr userDrawn="1"/>
        </p:nvSpPr>
        <p:spPr>
          <a:xfrm>
            <a:off x="7956376" y="4353948"/>
            <a:ext cx="864096" cy="273844"/>
          </a:xfrm>
          <a:prstGeom prst="rect">
            <a:avLst/>
          </a:prstGeom>
        </p:spPr>
        <p:txBody>
          <a:bodyPr vert="horz" lIns="91440" tIns="45720" rIns="91440" bIns="45720" rtlCol="0" anchor="ctr"/>
          <a:lstStyle>
            <a:defPPr>
              <a:defRPr lang="sl-SI"/>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A7308EA-BA51-4432-B124-FDE68F57B0E2}" type="slidenum">
              <a:rPr lang="sl-SI" smtClean="0"/>
              <a:pPr/>
              <a:t>‹#›</a:t>
            </a:fld>
            <a:endParaRPr lang="sl-SI"/>
          </a:p>
        </p:txBody>
      </p:sp>
      <p:sp>
        <p:nvSpPr>
          <p:cNvPr id="20" name="Ograda vsebine 9"/>
          <p:cNvSpPr>
            <a:spLocks noGrp="1"/>
          </p:cNvSpPr>
          <p:nvPr>
            <p:ph sz="quarter" idx="17" hasCustomPrompt="1"/>
          </p:nvPr>
        </p:nvSpPr>
        <p:spPr>
          <a:xfrm>
            <a:off x="3995939" y="2031690"/>
            <a:ext cx="4824535" cy="431304"/>
          </a:xfrm>
        </p:spPr>
        <p:txBody>
          <a:bodyPr>
            <a:normAutofit/>
          </a:bodyPr>
          <a:lstStyle>
            <a:lvl1pPr marL="0" indent="0">
              <a:buNone/>
              <a:defRPr sz="2500" baseline="0">
                <a:solidFill>
                  <a:srgbClr val="B58D4F"/>
                </a:solidFill>
                <a:latin typeface="+mj-lt"/>
              </a:defRPr>
            </a:lvl1pPr>
          </a:lstStyle>
          <a:p>
            <a:pPr lvl="0"/>
            <a:r>
              <a:rPr lang="sl-SI" sz="3000" dirty="0" err="1"/>
              <a:t>Thank</a:t>
            </a:r>
            <a:r>
              <a:rPr lang="sl-SI" sz="3000" dirty="0"/>
              <a:t> </a:t>
            </a:r>
            <a:r>
              <a:rPr lang="sl-SI" sz="3000" dirty="0" err="1"/>
              <a:t>you</a:t>
            </a:r>
            <a:r>
              <a:rPr lang="sl-SI" sz="3000" dirty="0"/>
              <a:t> </a:t>
            </a:r>
            <a:r>
              <a:rPr lang="sl-SI" sz="3000" dirty="0" err="1"/>
              <a:t>for</a:t>
            </a:r>
            <a:r>
              <a:rPr lang="sl-SI" sz="3000" dirty="0"/>
              <a:t> </a:t>
            </a:r>
            <a:r>
              <a:rPr lang="sl-SI" sz="3000" dirty="0" err="1"/>
              <a:t>your</a:t>
            </a:r>
            <a:r>
              <a:rPr lang="sl-SI" sz="3000" dirty="0"/>
              <a:t> </a:t>
            </a:r>
            <a:r>
              <a:rPr lang="sl-SI" sz="3000" dirty="0" err="1"/>
              <a:t>attention</a:t>
            </a:r>
            <a:endParaRPr lang="sl-SI" dirty="0"/>
          </a:p>
        </p:txBody>
      </p:sp>
      <p:pic>
        <p:nvPicPr>
          <p:cNvPr id="23" name="Slika 22"/>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961216" y="4322269"/>
            <a:ext cx="1546893" cy="331393"/>
          </a:xfrm>
          <a:prstGeom prst="rect">
            <a:avLst/>
          </a:prstGeom>
        </p:spPr>
      </p:pic>
      <p:pic>
        <p:nvPicPr>
          <p:cNvPr id="24" name="Slika 23"/>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5598586" y="4324269"/>
            <a:ext cx="1133659" cy="299711"/>
          </a:xfrm>
          <a:prstGeom prst="rect">
            <a:avLst/>
          </a:prstGeom>
        </p:spPr>
      </p:pic>
      <p:pic>
        <p:nvPicPr>
          <p:cNvPr id="10" name="Slika 9"/>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3995936" y="1347614"/>
            <a:ext cx="1625457" cy="315282"/>
          </a:xfrm>
          <a:prstGeom prst="rect">
            <a:avLst/>
          </a:prstGeom>
        </p:spPr>
      </p:pic>
      <p:pic>
        <p:nvPicPr>
          <p:cNvPr id="11" name="Slika 10"/>
          <p:cNvPicPr>
            <a:picLocks noChangeAspect="1"/>
          </p:cNvPicPr>
          <p:nvPr userDrawn="1"/>
        </p:nvPicPr>
        <p:blipFill>
          <a:blip r:embed="rId5" cstate="print">
            <a:extLst>
              <a:ext uri="{28A0092B-C50C-407E-A947-70E740481C1C}">
                <a14:useLocalDpi xmlns="" xmlns:a14="http://schemas.microsoft.com/office/drawing/2010/main" val="0"/>
              </a:ext>
            </a:extLst>
          </a:blip>
          <a:stretch>
            <a:fillRect/>
          </a:stretch>
        </p:blipFill>
        <p:spPr>
          <a:xfrm rot="18905815">
            <a:off x="202755" y="-92540"/>
            <a:ext cx="4050549" cy="6840000"/>
          </a:xfrm>
          <a:prstGeom prst="rect">
            <a:avLst/>
          </a:prstGeom>
        </p:spPr>
      </p:pic>
    </p:spTree>
    <p:extLst>
      <p:ext uri="{BB962C8B-B14F-4D97-AF65-F5344CB8AC3E}">
        <p14:creationId xmlns="" xmlns:p14="http://schemas.microsoft.com/office/powerpoint/2010/main" val="393086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sl-SI" dirty="0"/>
              <a:t>Uredite slog naslova matrice</a:t>
            </a:r>
          </a:p>
        </p:txBody>
      </p:sp>
      <p:sp>
        <p:nvSpPr>
          <p:cNvPr id="3" name="Ograda besedila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sl-SI" dirty="0"/>
              <a:t>Uredite sloge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4" name="Ograda datuma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4ED4925-3387-43CC-82D2-311B3E11393D}" type="datetimeFigureOut">
              <a:rPr lang="sl-SI" smtClean="0"/>
              <a:pPr/>
              <a:t>27. 06. 2018</a:t>
            </a:fld>
            <a:endParaRPr lang="sl-SI" dirty="0"/>
          </a:p>
        </p:txBody>
      </p:sp>
      <p:sp>
        <p:nvSpPr>
          <p:cNvPr id="5" name="Ograda noge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dirty="0"/>
          </a:p>
        </p:txBody>
      </p:sp>
      <p:sp>
        <p:nvSpPr>
          <p:cNvPr id="6" name="Ograda številke diapozitiva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A7308EA-BA51-4432-B124-FDE68F57B0E2}" type="slidenum">
              <a:rPr lang="sl-SI" smtClean="0"/>
              <a:pPr/>
              <a:t>‹#›</a:t>
            </a:fld>
            <a:endParaRPr lang="sl-SI" dirty="0"/>
          </a:p>
        </p:txBody>
      </p:sp>
    </p:spTree>
    <p:extLst>
      <p:ext uri="{BB962C8B-B14F-4D97-AF65-F5344CB8AC3E}">
        <p14:creationId xmlns="" xmlns:p14="http://schemas.microsoft.com/office/powerpoint/2010/main" val="2760934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7" r:id="rId5"/>
    <p:sldLayoutId id="2147483658" r:id="rId6"/>
    <p:sldLayoutId id="2147483659" r:id="rId7"/>
  </p:sldLayoutIdLst>
  <p:txStyles>
    <p:titleStyle>
      <a:lvl1pPr algn="l" defTabSz="914400" rtl="0" eaLnBrk="1" latinLnBrk="0" hangingPunct="1">
        <a:spcBef>
          <a:spcPct val="0"/>
        </a:spcBef>
        <a:buNone/>
        <a:defRPr sz="4000" kern="1200">
          <a:solidFill>
            <a:srgbClr val="B58D4F"/>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2A810083-F81F-4B60-AE9E-B5FB9A2829D8}"/>
              </a:ext>
            </a:extLst>
          </p:cNvPr>
          <p:cNvSpPr>
            <a:spLocks noGrp="1"/>
          </p:cNvSpPr>
          <p:nvPr>
            <p:ph sz="quarter" idx="13"/>
          </p:nvPr>
        </p:nvSpPr>
        <p:spPr>
          <a:xfrm>
            <a:off x="3995937" y="1924422"/>
            <a:ext cx="4679751" cy="1223392"/>
          </a:xfrm>
        </p:spPr>
        <p:txBody>
          <a:bodyPr>
            <a:normAutofit fontScale="70000" lnSpcReduction="20000"/>
          </a:bodyPr>
          <a:lstStyle/>
          <a:p>
            <a:r>
              <a:rPr lang="en-GB" dirty="0"/>
              <a:t>PROCSEE as a vehicle for </a:t>
            </a:r>
            <a:r>
              <a:rPr lang="en-GB" b="1" dirty="0"/>
              <a:t>PHE Policy in CSEE</a:t>
            </a:r>
            <a:endParaRPr lang="de-DE" dirty="0"/>
          </a:p>
        </p:txBody>
      </p:sp>
      <p:sp>
        <p:nvSpPr>
          <p:cNvPr id="3" name="Content Placeholder 2">
            <a:extLst>
              <a:ext uri="{FF2B5EF4-FFF2-40B4-BE49-F238E27FC236}">
                <a16:creationId xmlns="" xmlns:a16="http://schemas.microsoft.com/office/drawing/2014/main" id="{463240B8-8A33-4466-B224-40A7D4FFAC05}"/>
              </a:ext>
            </a:extLst>
          </p:cNvPr>
          <p:cNvSpPr>
            <a:spLocks noGrp="1"/>
          </p:cNvSpPr>
          <p:nvPr>
            <p:ph sz="quarter" idx="14"/>
          </p:nvPr>
        </p:nvSpPr>
        <p:spPr/>
        <p:txBody>
          <a:bodyPr/>
          <a:lstStyle/>
          <a:p>
            <a:r>
              <a:rPr lang="en-GB" sz="1600" dirty="0"/>
              <a:t>Experiences from </a:t>
            </a:r>
            <a:r>
              <a:rPr lang="en-GB" sz="1600" b="1" dirty="0" smtClean="0">
                <a:solidFill>
                  <a:srgbClr val="FF0000"/>
                </a:solidFill>
              </a:rPr>
              <a:t>Ro</a:t>
            </a:r>
            <a:r>
              <a:rPr lang="en-GB" sz="1600" b="1" dirty="0" smtClean="0">
                <a:solidFill>
                  <a:srgbClr val="FFC000"/>
                </a:solidFill>
              </a:rPr>
              <a:t>ma</a:t>
            </a:r>
            <a:r>
              <a:rPr lang="en-GB" sz="1600" b="1" dirty="0" smtClean="0">
                <a:solidFill>
                  <a:srgbClr val="002060"/>
                </a:solidFill>
              </a:rPr>
              <a:t>nia</a:t>
            </a:r>
            <a:endParaRPr lang="de-DE" sz="1600" dirty="0">
              <a:solidFill>
                <a:srgbClr val="002060"/>
              </a:solidFill>
            </a:endParaRPr>
          </a:p>
        </p:txBody>
      </p:sp>
    </p:spTree>
    <p:extLst>
      <p:ext uri="{BB962C8B-B14F-4D97-AF65-F5344CB8AC3E}">
        <p14:creationId xmlns="" xmlns:p14="http://schemas.microsoft.com/office/powerpoint/2010/main" val="1782468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E47567-AED1-4969-A078-80532C3187E3}"/>
              </a:ext>
            </a:extLst>
          </p:cNvPr>
          <p:cNvSpPr>
            <a:spLocks noGrp="1"/>
          </p:cNvSpPr>
          <p:nvPr>
            <p:ph type="title"/>
          </p:nvPr>
        </p:nvSpPr>
        <p:spPr/>
        <p:txBody>
          <a:bodyPr>
            <a:normAutofit fontScale="90000"/>
          </a:bodyPr>
          <a:lstStyle/>
          <a:p>
            <a:r>
              <a:rPr lang="en-GB" dirty="0"/>
              <a:t>Intro – PHE in </a:t>
            </a:r>
            <a:r>
              <a:rPr lang="en-GB" dirty="0" smtClean="0"/>
              <a:t>Romania</a:t>
            </a:r>
            <a:endParaRPr lang="de-DE" dirty="0"/>
          </a:p>
        </p:txBody>
      </p:sp>
      <p:sp>
        <p:nvSpPr>
          <p:cNvPr id="3" name="Content Placeholder 2">
            <a:extLst>
              <a:ext uri="{FF2B5EF4-FFF2-40B4-BE49-F238E27FC236}">
                <a16:creationId xmlns="" xmlns:a16="http://schemas.microsoft.com/office/drawing/2014/main" id="{454FF544-447C-43AA-9159-6D00E65155EE}"/>
              </a:ext>
            </a:extLst>
          </p:cNvPr>
          <p:cNvSpPr>
            <a:spLocks noGrp="1"/>
          </p:cNvSpPr>
          <p:nvPr>
            <p:ph idx="1"/>
          </p:nvPr>
        </p:nvSpPr>
        <p:spPr>
          <a:xfrm>
            <a:off x="1331640" y="1419622"/>
            <a:ext cx="7344811" cy="3456383"/>
          </a:xfrm>
        </p:spPr>
        <p:txBody>
          <a:bodyPr>
            <a:normAutofit fontScale="85000" lnSpcReduction="20000"/>
          </a:bodyPr>
          <a:lstStyle/>
          <a:p>
            <a:r>
              <a:rPr lang="ro-RO" dirty="0" smtClean="0"/>
              <a:t>According to EURASHE</a:t>
            </a:r>
            <a:r>
              <a:rPr lang="en-US" dirty="0" smtClean="0"/>
              <a:t> </a:t>
            </a:r>
            <a:r>
              <a:rPr lang="ro-RO" dirty="0" smtClean="0"/>
              <a:t>typology: Romania has a unitary sistem – </a:t>
            </a:r>
            <a:r>
              <a:rPr lang="en-US" dirty="0" smtClean="0"/>
              <a:t>programs </a:t>
            </a:r>
            <a:r>
              <a:rPr lang="en-US" dirty="0" smtClean="0"/>
              <a:t>are affiliated </a:t>
            </a:r>
            <a:r>
              <a:rPr lang="en-US" dirty="0" smtClean="0"/>
              <a:t>to, </a:t>
            </a:r>
            <a:r>
              <a:rPr lang="en-US" dirty="0" smtClean="0"/>
              <a:t>or integrated into a “comprehensive institution</a:t>
            </a:r>
            <a:r>
              <a:rPr lang="en-US" dirty="0" smtClean="0"/>
              <a:t>”, </a:t>
            </a:r>
            <a:r>
              <a:rPr lang="en-US" dirty="0" smtClean="0"/>
              <a:t>running </a:t>
            </a:r>
            <a:r>
              <a:rPr lang="en-US" dirty="0" smtClean="0"/>
              <a:t>programs with a Vocational or Professional focus next </a:t>
            </a:r>
            <a:r>
              <a:rPr lang="en-US" dirty="0" smtClean="0"/>
              <a:t>to academic </a:t>
            </a:r>
            <a:r>
              <a:rPr lang="en-US" dirty="0" smtClean="0"/>
              <a:t>ones – sometimes without making formal differences between them;</a:t>
            </a:r>
          </a:p>
          <a:p>
            <a:endParaRPr lang="en-US" dirty="0" smtClean="0"/>
          </a:p>
          <a:p>
            <a:r>
              <a:rPr lang="en-US" dirty="0" smtClean="0"/>
              <a:t>I.e.: nursery courses within the University of Medicine and Pharmacy (4 years as opposed to typical 6 years); Faculty of History with programs in History but also Archive Work; Faculty of Sociology with programs in Sociology but also Social Work etc. </a:t>
            </a:r>
          </a:p>
          <a:p>
            <a:endParaRPr lang="en-US" dirty="0" smtClean="0"/>
          </a:p>
          <a:p>
            <a:r>
              <a:rPr lang="en-US" dirty="0" smtClean="0"/>
              <a:t>Each university decides the identity and the focus of the programs in relation to various regulative frameworks, such as QA agencies – which have standard evaluation criteria pertaining to adaptation of specializations to the demands of the labor market;</a:t>
            </a:r>
            <a:endParaRPr lang="en-GB" dirty="0"/>
          </a:p>
        </p:txBody>
      </p:sp>
    </p:spTree>
    <p:extLst>
      <p:ext uri="{BB962C8B-B14F-4D97-AF65-F5344CB8AC3E}">
        <p14:creationId xmlns="" xmlns:p14="http://schemas.microsoft.com/office/powerpoint/2010/main" val="3713701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1801B1-5921-4AC7-9A5A-B2E2ADC05C05}"/>
              </a:ext>
            </a:extLst>
          </p:cNvPr>
          <p:cNvSpPr>
            <a:spLocks noGrp="1"/>
          </p:cNvSpPr>
          <p:nvPr>
            <p:ph type="title"/>
          </p:nvPr>
        </p:nvSpPr>
        <p:spPr/>
        <p:txBody>
          <a:bodyPr>
            <a:normAutofit fontScale="90000"/>
          </a:bodyPr>
          <a:lstStyle/>
          <a:p>
            <a:r>
              <a:rPr lang="en-GB" dirty="0"/>
              <a:t>General Statistics</a:t>
            </a:r>
            <a:endParaRPr lang="de-DE" dirty="0"/>
          </a:p>
        </p:txBody>
      </p:sp>
      <p:sp>
        <p:nvSpPr>
          <p:cNvPr id="3" name="Content Placeholder 2">
            <a:extLst>
              <a:ext uri="{FF2B5EF4-FFF2-40B4-BE49-F238E27FC236}">
                <a16:creationId xmlns:a16="http://schemas.microsoft.com/office/drawing/2014/main" xmlns="" id="{35DF516D-A5DA-47D2-933B-C75B27F84B1F}"/>
              </a:ext>
            </a:extLst>
          </p:cNvPr>
          <p:cNvSpPr>
            <a:spLocks noGrp="1"/>
          </p:cNvSpPr>
          <p:nvPr>
            <p:ph idx="1"/>
          </p:nvPr>
        </p:nvSpPr>
        <p:spPr>
          <a:xfrm>
            <a:off x="1619677" y="1653651"/>
            <a:ext cx="7344811" cy="3222355"/>
          </a:xfrm>
        </p:spPr>
        <p:txBody>
          <a:bodyPr>
            <a:normAutofit fontScale="70000" lnSpcReduction="20000"/>
          </a:bodyPr>
          <a:lstStyle/>
          <a:p>
            <a:r>
              <a:rPr lang="en-US" dirty="0" smtClean="0"/>
              <a:t>2016: 1 meeting – 24 participants  / Mission statement</a:t>
            </a:r>
          </a:p>
          <a:p>
            <a:r>
              <a:rPr lang="en-US" dirty="0" smtClean="0"/>
              <a:t>2017: 1 meeting </a:t>
            </a:r>
            <a:r>
              <a:rPr lang="en-US" dirty="0"/>
              <a:t>–</a:t>
            </a:r>
            <a:r>
              <a:rPr lang="en-US" dirty="0" smtClean="0"/>
              <a:t> 18 </a:t>
            </a:r>
            <a:r>
              <a:rPr lang="en-US" dirty="0" smtClean="0"/>
              <a:t> / Best practices</a:t>
            </a:r>
            <a:endParaRPr lang="en-US" dirty="0" smtClean="0"/>
          </a:p>
          <a:p>
            <a:r>
              <a:rPr lang="en-US" dirty="0" smtClean="0"/>
              <a:t>2018: 5 meetings – 9/ 4/ 4/ 9/ 12 participants </a:t>
            </a:r>
            <a:r>
              <a:rPr lang="en-US" dirty="0" smtClean="0"/>
              <a:t>/ Adaptation </a:t>
            </a:r>
            <a:r>
              <a:rPr lang="en-US" dirty="0" smtClean="0"/>
              <a:t>of national </a:t>
            </a:r>
            <a:r>
              <a:rPr lang="en-US" dirty="0" smtClean="0"/>
              <a:t>recommendations</a:t>
            </a:r>
            <a:endParaRPr lang="en-GB" dirty="0" smtClean="0"/>
          </a:p>
          <a:p>
            <a:endParaRPr lang="en-GB" dirty="0" smtClean="0"/>
          </a:p>
          <a:p>
            <a:endParaRPr lang="en-GB" dirty="0"/>
          </a:p>
          <a:p>
            <a:r>
              <a:rPr lang="en-US" b="1" dirty="0" smtClean="0"/>
              <a:t>Institutions / </a:t>
            </a:r>
            <a:r>
              <a:rPr lang="en-US" b="1" dirty="0" smtClean="0"/>
              <a:t>Main actors</a:t>
            </a:r>
          </a:p>
          <a:p>
            <a:pPr algn="ctr"/>
            <a:endParaRPr lang="en-US" dirty="0" smtClean="0"/>
          </a:p>
          <a:p>
            <a:pPr marL="2152650" indent="0">
              <a:buNone/>
            </a:pPr>
            <a:r>
              <a:rPr lang="en-US" dirty="0" smtClean="0"/>
              <a:t>Government: 3</a:t>
            </a:r>
          </a:p>
          <a:p>
            <a:pPr marL="2152650" indent="0">
              <a:buNone/>
            </a:pPr>
            <a:r>
              <a:rPr lang="en-US" dirty="0" smtClean="0"/>
              <a:t>State regulating bodies: 3</a:t>
            </a:r>
          </a:p>
          <a:p>
            <a:pPr marL="2152650" indent="0">
              <a:buNone/>
            </a:pPr>
            <a:r>
              <a:rPr lang="en-US" dirty="0" smtClean="0"/>
              <a:t>Employers: 4</a:t>
            </a:r>
          </a:p>
          <a:p>
            <a:pPr marL="2152650" indent="0">
              <a:buNone/>
            </a:pPr>
            <a:r>
              <a:rPr lang="en-US" dirty="0" smtClean="0"/>
              <a:t>Student representatives: 3</a:t>
            </a:r>
          </a:p>
          <a:p>
            <a:pPr marL="2152650" indent="0">
              <a:buNone/>
            </a:pPr>
            <a:r>
              <a:rPr lang="en-US" dirty="0" smtClean="0"/>
              <a:t>PHE institutions: 3</a:t>
            </a:r>
          </a:p>
          <a:p>
            <a:pPr marL="2152650" indent="0">
              <a:buNone/>
            </a:pPr>
            <a:r>
              <a:rPr lang="en-US" dirty="0" smtClean="0"/>
              <a:t>NGO: 2</a:t>
            </a:r>
          </a:p>
          <a:p>
            <a:pPr marL="0" indent="0">
              <a:buNone/>
            </a:pPr>
            <a:endParaRPr lang="en-US" dirty="0" smtClean="0"/>
          </a:p>
          <a:p>
            <a:pPr marL="0" indent="0">
              <a:buNone/>
            </a:pPr>
            <a:endParaRPr lang="en-GB" dirty="0"/>
          </a:p>
        </p:txBody>
      </p:sp>
    </p:spTree>
    <p:extLst>
      <p:ext uri="{BB962C8B-B14F-4D97-AF65-F5344CB8AC3E}">
        <p14:creationId xmlns:p14="http://schemas.microsoft.com/office/powerpoint/2010/main" xmlns="" val="3792411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558FA8-44EE-46C5-A870-BFFFD89F0ADD}"/>
              </a:ext>
            </a:extLst>
          </p:cNvPr>
          <p:cNvSpPr>
            <a:spLocks noGrp="1"/>
          </p:cNvSpPr>
          <p:nvPr>
            <p:ph type="title"/>
          </p:nvPr>
        </p:nvSpPr>
        <p:spPr/>
        <p:txBody>
          <a:bodyPr>
            <a:normAutofit fontScale="90000"/>
          </a:bodyPr>
          <a:lstStyle/>
          <a:p>
            <a:r>
              <a:rPr lang="en-GB" dirty="0"/>
              <a:t>Main Lessons learned</a:t>
            </a:r>
            <a:endParaRPr lang="de-DE" dirty="0"/>
          </a:p>
        </p:txBody>
      </p:sp>
      <p:sp>
        <p:nvSpPr>
          <p:cNvPr id="3" name="Content Placeholder 2">
            <a:extLst>
              <a:ext uri="{FF2B5EF4-FFF2-40B4-BE49-F238E27FC236}">
                <a16:creationId xmlns="" xmlns:a16="http://schemas.microsoft.com/office/drawing/2014/main" id="{C202085B-EC18-4C80-9C5C-00636AEE615F}"/>
              </a:ext>
            </a:extLst>
          </p:cNvPr>
          <p:cNvSpPr>
            <a:spLocks noGrp="1"/>
          </p:cNvSpPr>
          <p:nvPr>
            <p:ph idx="1"/>
          </p:nvPr>
        </p:nvSpPr>
        <p:spPr>
          <a:xfrm>
            <a:off x="1403649" y="1491631"/>
            <a:ext cx="7488832" cy="3456383"/>
          </a:xfrm>
        </p:spPr>
        <p:txBody>
          <a:bodyPr>
            <a:normAutofit fontScale="92500" lnSpcReduction="10000"/>
          </a:bodyPr>
          <a:lstStyle/>
          <a:p>
            <a:r>
              <a:rPr lang="de-DE" dirty="0" smtClean="0"/>
              <a:t>No agreement between various stakeholders regarding the opportunity to distinguish, institutionaly, between PHE and AHE (a tendency to maintain the </a:t>
            </a:r>
            <a:r>
              <a:rPr lang="de-DE" i="1" dirty="0" smtClean="0"/>
              <a:t>Status Quo – the unitary system</a:t>
            </a:r>
            <a:r>
              <a:rPr lang="de-DE" dirty="0" smtClean="0"/>
              <a:t>);</a:t>
            </a:r>
          </a:p>
          <a:p>
            <a:r>
              <a:rPr lang="de-DE" dirty="0" smtClean="0"/>
              <a:t>Hence: the need to organize nation-wide consultations, initiated by the Ministry of Education, regarding the opportunity to give a distinct institutional identity to PHE;</a:t>
            </a:r>
          </a:p>
          <a:p>
            <a:r>
              <a:rPr lang="en-US" dirty="0" smtClean="0"/>
              <a:t>A </a:t>
            </a:r>
            <a:r>
              <a:rPr lang="en-US" dirty="0" smtClean="0"/>
              <a:t>matter of perceived </a:t>
            </a:r>
            <a:r>
              <a:rPr lang="en-US" dirty="0" smtClean="0"/>
              <a:t>status: distinguishing </a:t>
            </a:r>
            <a:r>
              <a:rPr lang="en-US" dirty="0" smtClean="0"/>
              <a:t>between PHE and AHE is perceived as being risky by traditional universities. The latter fear that formalizing the PHE sector means acknowledging that AHE </a:t>
            </a:r>
            <a:r>
              <a:rPr lang="en-US" dirty="0" smtClean="0"/>
              <a:t>performs </a:t>
            </a:r>
            <a:r>
              <a:rPr lang="en-US" dirty="0" smtClean="0"/>
              <a:t>badly in terms of ensuring graduates' employability and connection with practice, with unwanted consequences on </a:t>
            </a:r>
            <a:r>
              <a:rPr lang="en-US" dirty="0" smtClean="0"/>
              <a:t>the </a:t>
            </a:r>
            <a:r>
              <a:rPr lang="en-US" dirty="0" smtClean="0"/>
              <a:t>enrollment rates. </a:t>
            </a:r>
            <a:endParaRPr lang="de-DE" dirty="0"/>
          </a:p>
        </p:txBody>
      </p:sp>
    </p:spTree>
    <p:extLst>
      <p:ext uri="{BB962C8B-B14F-4D97-AF65-F5344CB8AC3E}">
        <p14:creationId xmlns="" xmlns:p14="http://schemas.microsoft.com/office/powerpoint/2010/main" val="1536819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F7E153-B0CD-416C-B41B-A8B0095FF342}"/>
              </a:ext>
            </a:extLst>
          </p:cNvPr>
          <p:cNvSpPr>
            <a:spLocks noGrp="1"/>
          </p:cNvSpPr>
          <p:nvPr>
            <p:ph type="title"/>
          </p:nvPr>
        </p:nvSpPr>
        <p:spPr/>
        <p:txBody>
          <a:bodyPr>
            <a:noAutofit/>
          </a:bodyPr>
          <a:lstStyle/>
          <a:p>
            <a:r>
              <a:rPr lang="en-GB" sz="2800" dirty="0"/>
              <a:t>Alignment of PHE with Regional Strategies</a:t>
            </a:r>
            <a:endParaRPr lang="de-DE" sz="2800" dirty="0"/>
          </a:p>
        </p:txBody>
      </p:sp>
      <p:graphicFrame>
        <p:nvGraphicFramePr>
          <p:cNvPr id="4" name="Content Placeholder 3">
            <a:extLst>
              <a:ext uri="{FF2B5EF4-FFF2-40B4-BE49-F238E27FC236}">
                <a16:creationId xmlns="" xmlns:a16="http://schemas.microsoft.com/office/drawing/2014/main" id="{C044B2F3-896B-4248-B214-1466062C02E0}"/>
              </a:ext>
            </a:extLst>
          </p:cNvPr>
          <p:cNvGraphicFramePr>
            <a:graphicFrameLocks noGrp="1"/>
          </p:cNvGraphicFramePr>
          <p:nvPr>
            <p:ph idx="1"/>
            <p:extLst>
              <p:ext uri="{D42A27DB-BD31-4B8C-83A1-F6EECF244321}">
                <p14:modId xmlns="" xmlns:p14="http://schemas.microsoft.com/office/powerpoint/2010/main" val="2440527584"/>
              </p:ext>
            </p:extLst>
          </p:nvPr>
        </p:nvGraphicFramePr>
        <p:xfrm>
          <a:off x="1645348" y="1491630"/>
          <a:ext cx="7129463" cy="3312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829324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C044B2F3-896B-4248-B214-1466062C02E0}"/>
              </a:ext>
            </a:extLst>
          </p:cNvPr>
          <p:cNvGraphicFramePr>
            <a:graphicFrameLocks noGrp="1"/>
          </p:cNvGraphicFramePr>
          <p:nvPr>
            <p:ph idx="1"/>
          </p:nvPr>
        </p:nvGraphicFramePr>
        <p:xfrm>
          <a:off x="1645348" y="1491630"/>
          <a:ext cx="7129463" cy="3312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 xmlns:a16="http://schemas.microsoft.com/office/drawing/2014/main" id="{C5F7E153-B0CD-416C-B41B-A8B0095FF342}"/>
              </a:ext>
            </a:extLst>
          </p:cNvPr>
          <p:cNvSpPr>
            <a:spLocks noGrp="1"/>
          </p:cNvSpPr>
          <p:nvPr>
            <p:ph type="title"/>
          </p:nvPr>
        </p:nvSpPr>
        <p:spPr/>
        <p:txBody>
          <a:bodyPr>
            <a:noAutofit/>
          </a:bodyPr>
          <a:lstStyle/>
          <a:p>
            <a:r>
              <a:rPr lang="en-GB" sz="2800" dirty="0"/>
              <a:t>Promotion of PHE in Response to Skill Shortages</a:t>
            </a:r>
            <a:endParaRPr lang="de-DE" sz="2800" dirty="0"/>
          </a:p>
        </p:txBody>
      </p:sp>
    </p:spTree>
    <p:extLst>
      <p:ext uri="{BB962C8B-B14F-4D97-AF65-F5344CB8AC3E}">
        <p14:creationId xmlns="" xmlns:p14="http://schemas.microsoft.com/office/powerpoint/2010/main" val="778164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F7E153-B0CD-416C-B41B-A8B0095FF342}"/>
              </a:ext>
            </a:extLst>
          </p:cNvPr>
          <p:cNvSpPr>
            <a:spLocks noGrp="1"/>
          </p:cNvSpPr>
          <p:nvPr>
            <p:ph type="title"/>
          </p:nvPr>
        </p:nvSpPr>
        <p:spPr/>
        <p:txBody>
          <a:bodyPr>
            <a:noAutofit/>
          </a:bodyPr>
          <a:lstStyle/>
          <a:p>
            <a:r>
              <a:rPr lang="en-GB" sz="2800" dirty="0"/>
              <a:t>Organising and Monitoring Student Placements</a:t>
            </a:r>
            <a:endParaRPr lang="de-DE" sz="2800" dirty="0"/>
          </a:p>
        </p:txBody>
      </p:sp>
      <p:graphicFrame>
        <p:nvGraphicFramePr>
          <p:cNvPr id="4" name="Content Placeholder 3">
            <a:extLst>
              <a:ext uri="{FF2B5EF4-FFF2-40B4-BE49-F238E27FC236}">
                <a16:creationId xmlns:a16="http://schemas.microsoft.com/office/drawing/2014/main" xmlns="" id="{C044B2F3-896B-4248-B214-1466062C02E0}"/>
              </a:ext>
            </a:extLst>
          </p:cNvPr>
          <p:cNvGraphicFramePr>
            <a:graphicFrameLocks noGrp="1"/>
          </p:cNvGraphicFramePr>
          <p:nvPr>
            <p:ph idx="1"/>
            <p:extLst>
              <p:ext uri="{D42A27DB-BD31-4B8C-83A1-F6EECF244321}">
                <p14:modId xmlns:p14="http://schemas.microsoft.com/office/powerpoint/2010/main" xmlns="" val="3512922584"/>
              </p:ext>
            </p:extLst>
          </p:nvPr>
        </p:nvGraphicFramePr>
        <p:xfrm>
          <a:off x="1645348" y="1491630"/>
          <a:ext cx="7129463" cy="3312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896102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F7E153-B0CD-416C-B41B-A8B0095FF342}"/>
              </a:ext>
            </a:extLst>
          </p:cNvPr>
          <p:cNvSpPr>
            <a:spLocks noGrp="1"/>
          </p:cNvSpPr>
          <p:nvPr>
            <p:ph type="title"/>
          </p:nvPr>
        </p:nvSpPr>
        <p:spPr/>
        <p:txBody>
          <a:bodyPr>
            <a:noAutofit/>
          </a:bodyPr>
          <a:lstStyle/>
          <a:p>
            <a:r>
              <a:rPr lang="en-GB" sz="2800" dirty="0"/>
              <a:t>Personalised Learning Environments</a:t>
            </a:r>
            <a:endParaRPr lang="de-DE" sz="2800" dirty="0"/>
          </a:p>
        </p:txBody>
      </p:sp>
      <p:graphicFrame>
        <p:nvGraphicFramePr>
          <p:cNvPr id="4" name="Content Placeholder 3">
            <a:extLst>
              <a:ext uri="{FF2B5EF4-FFF2-40B4-BE49-F238E27FC236}">
                <a16:creationId xmlns:a16="http://schemas.microsoft.com/office/drawing/2014/main" xmlns="" id="{C044B2F3-896B-4248-B214-1466062C02E0}"/>
              </a:ext>
            </a:extLst>
          </p:cNvPr>
          <p:cNvGraphicFramePr>
            <a:graphicFrameLocks noGrp="1"/>
          </p:cNvGraphicFramePr>
          <p:nvPr>
            <p:ph idx="1"/>
            <p:extLst>
              <p:ext uri="{D42A27DB-BD31-4B8C-83A1-F6EECF244321}">
                <p14:modId xmlns:p14="http://schemas.microsoft.com/office/powerpoint/2010/main" xmlns="" val="2625160396"/>
              </p:ext>
            </p:extLst>
          </p:nvPr>
        </p:nvGraphicFramePr>
        <p:xfrm>
          <a:off x="1547664" y="1275606"/>
          <a:ext cx="7416824" cy="37958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168984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F7E153-B0CD-416C-B41B-A8B0095FF342}"/>
              </a:ext>
            </a:extLst>
          </p:cNvPr>
          <p:cNvSpPr>
            <a:spLocks noGrp="1"/>
          </p:cNvSpPr>
          <p:nvPr>
            <p:ph type="title"/>
          </p:nvPr>
        </p:nvSpPr>
        <p:spPr/>
        <p:txBody>
          <a:bodyPr>
            <a:noAutofit/>
          </a:bodyPr>
          <a:lstStyle/>
          <a:p>
            <a:r>
              <a:rPr lang="en-GB" sz="2800" dirty="0"/>
              <a:t>Our PROCSEE Experience</a:t>
            </a:r>
            <a:endParaRPr lang="de-DE" sz="2800" dirty="0"/>
          </a:p>
        </p:txBody>
      </p:sp>
      <p:graphicFrame>
        <p:nvGraphicFramePr>
          <p:cNvPr id="4" name="Content Placeholder 3">
            <a:extLst>
              <a:ext uri="{FF2B5EF4-FFF2-40B4-BE49-F238E27FC236}">
                <a16:creationId xmlns:a16="http://schemas.microsoft.com/office/drawing/2014/main" xmlns="" id="{C044B2F3-896B-4248-B214-1466062C02E0}"/>
              </a:ext>
            </a:extLst>
          </p:cNvPr>
          <p:cNvGraphicFramePr>
            <a:graphicFrameLocks noGrp="1"/>
          </p:cNvGraphicFramePr>
          <p:nvPr>
            <p:ph idx="1"/>
            <p:extLst>
              <p:ext uri="{D42A27DB-BD31-4B8C-83A1-F6EECF244321}">
                <p14:modId xmlns:p14="http://schemas.microsoft.com/office/powerpoint/2010/main" xmlns="" val="1756338748"/>
              </p:ext>
            </p:extLst>
          </p:nvPr>
        </p:nvGraphicFramePr>
        <p:xfrm>
          <a:off x="1331640" y="1275606"/>
          <a:ext cx="7498652" cy="3744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xmlns="" id="{EE120392-5D25-498C-8C95-8777024E5F71}"/>
              </a:ext>
            </a:extLst>
          </p:cNvPr>
          <p:cNvSpPr txBox="1"/>
          <p:nvPr/>
        </p:nvSpPr>
        <p:spPr>
          <a:xfrm>
            <a:off x="3059832" y="2067694"/>
            <a:ext cx="184731" cy="369332"/>
          </a:xfrm>
          <a:prstGeom prst="rect">
            <a:avLst/>
          </a:prstGeom>
          <a:noFill/>
        </p:spPr>
        <p:txBody>
          <a:bodyPr wrap="none" rtlCol="0">
            <a:spAutoFit/>
          </a:bodyPr>
          <a:lstStyle/>
          <a:p>
            <a:endParaRPr lang="de-DE" dirty="0">
              <a:solidFill>
                <a:srgbClr val="FF0000"/>
              </a:solidFill>
            </a:endParaRPr>
          </a:p>
        </p:txBody>
      </p:sp>
    </p:spTree>
    <p:extLst>
      <p:ext uri="{BB962C8B-B14F-4D97-AF65-F5344CB8AC3E}">
        <p14:creationId xmlns:p14="http://schemas.microsoft.com/office/powerpoint/2010/main" xmlns="" val="4220195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PP_procsee">
  <a:themeElements>
    <a:clrScheme name="Procsee color theme">
      <a:dk1>
        <a:srgbClr val="000000"/>
      </a:dk1>
      <a:lt1>
        <a:srgbClr val="FFFFFF"/>
      </a:lt1>
      <a:dk2>
        <a:srgbClr val="B58D4F"/>
      </a:dk2>
      <a:lt2>
        <a:srgbClr val="B58D4F"/>
      </a:lt2>
      <a:accent1>
        <a:srgbClr val="000000"/>
      </a:accent1>
      <a:accent2>
        <a:srgbClr val="000000"/>
      </a:accent2>
      <a:accent3>
        <a:srgbClr val="000000"/>
      </a:accent3>
      <a:accent4>
        <a:srgbClr val="000000"/>
      </a:accent4>
      <a:accent5>
        <a:srgbClr val="000000"/>
      </a:accent5>
      <a:accent6>
        <a:srgbClr val="000000"/>
      </a:accent6>
      <a:hlink>
        <a:srgbClr val="000000"/>
      </a:hlink>
      <a:folHlink>
        <a:srgbClr val="B58D4F"/>
      </a:folHlink>
    </a:clrScheme>
    <a:fontScheme name="Po meri 2">
      <a:majorFont>
        <a:latin typeface="ACto bold"/>
        <a:ea typeface=""/>
        <a:cs typeface=""/>
      </a:majorFont>
      <a:minorFont>
        <a:latin typeface="ACto light"/>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PP_procsee</Template>
  <TotalTime>170</TotalTime>
  <Words>1726</Words>
  <Application>Microsoft Office PowerPoint</Application>
  <PresentationFormat>On-screen Show (16:9)</PresentationFormat>
  <Paragraphs>111</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PP_procsee</vt:lpstr>
      <vt:lpstr>Slide 1</vt:lpstr>
      <vt:lpstr>Intro – PHE in Romania</vt:lpstr>
      <vt:lpstr>General Statistics</vt:lpstr>
      <vt:lpstr>Main Lessons learned</vt:lpstr>
      <vt:lpstr>Alignment of PHE with Regional Strategies</vt:lpstr>
      <vt:lpstr>Promotion of PHE in Response to Skill Shortages</vt:lpstr>
      <vt:lpstr>Organising and Monitoring Student Placements</vt:lpstr>
      <vt:lpstr>Personalised Learning Environments</vt:lpstr>
      <vt:lpstr>Our PROCSEE Experience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PC</dc:creator>
  <cp:lastModifiedBy>AIC</cp:lastModifiedBy>
  <cp:revision>27</cp:revision>
  <dcterms:created xsi:type="dcterms:W3CDTF">2016-10-14T09:12:54Z</dcterms:created>
  <dcterms:modified xsi:type="dcterms:W3CDTF">2018-06-27T15:35:47Z</dcterms:modified>
</cp:coreProperties>
</file>