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70" r:id="rId4"/>
    <p:sldId id="257" r:id="rId5"/>
    <p:sldId id="264" r:id="rId6"/>
    <p:sldId id="265" r:id="rId7"/>
    <p:sldId id="268" r:id="rId8"/>
    <p:sldId id="259" r:id="rId9"/>
    <p:sldId id="260" r:id="rId10"/>
    <p:sldId id="261" r:id="rId11"/>
    <p:sldId id="269" r:id="rId12"/>
  </p:sldIdLst>
  <p:sldSz cx="9144000" cy="5143500" type="screen16x9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8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5110" autoAdjust="0"/>
  </p:normalViewPr>
  <p:slideViewPr>
    <p:cSldViewPr>
      <p:cViewPr>
        <p:scale>
          <a:sx n="100" d="100"/>
          <a:sy n="100" d="100"/>
        </p:scale>
        <p:origin x="432" y="-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F01583-4E9E-4CD8-A032-94CDA79F14A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151E351-42F9-468E-BB5A-38719225E3DA}">
      <dgm:prSet phldrT="[Text]"/>
      <dgm:spPr/>
      <dgm:t>
        <a:bodyPr/>
        <a:lstStyle/>
        <a:p>
          <a:r>
            <a:rPr lang="en-GB" dirty="0"/>
            <a:t>Main Activities Our Association in next years</a:t>
          </a:r>
          <a:endParaRPr lang="de-DE" dirty="0"/>
        </a:p>
      </dgm:t>
    </dgm:pt>
    <dgm:pt modelId="{C1BCCF44-5DA9-475F-9D10-1A6A7E59E6A0}" type="parTrans" cxnId="{34C30F78-8425-4848-B0E2-68982F72C948}">
      <dgm:prSet/>
      <dgm:spPr/>
      <dgm:t>
        <a:bodyPr/>
        <a:lstStyle/>
        <a:p>
          <a:endParaRPr lang="de-DE"/>
        </a:p>
      </dgm:t>
    </dgm:pt>
    <dgm:pt modelId="{C30765E1-57AE-4996-B3DE-67A842B527EB}" type="sibTrans" cxnId="{34C30F78-8425-4848-B0E2-68982F72C948}">
      <dgm:prSet/>
      <dgm:spPr/>
      <dgm:t>
        <a:bodyPr/>
        <a:lstStyle/>
        <a:p>
          <a:endParaRPr lang="de-DE"/>
        </a:p>
      </dgm:t>
    </dgm:pt>
    <dgm:pt modelId="{63470D5D-3AAC-4F0D-829D-EBF1BDFBA78A}">
      <dgm:prSet phldrT="[Text]"/>
      <dgm:spPr/>
      <dgm:t>
        <a:bodyPr/>
        <a:lstStyle/>
        <a:p>
          <a:r>
            <a:rPr lang="hu-HU" dirty="0" err="1" smtClean="0"/>
            <a:t>Combining</a:t>
          </a:r>
          <a:r>
            <a:rPr lang="hu-HU" dirty="0" smtClean="0"/>
            <a:t> </a:t>
          </a:r>
          <a:r>
            <a:rPr lang="hu-HU" dirty="0" err="1" smtClean="0"/>
            <a:t>information</a:t>
          </a:r>
          <a:r>
            <a:rPr lang="hu-HU" dirty="0" smtClean="0"/>
            <a:t> </a:t>
          </a:r>
          <a:r>
            <a:rPr lang="hu-HU" dirty="0" err="1" smtClean="0"/>
            <a:t>databases</a:t>
          </a:r>
          <a:r>
            <a:rPr lang="hu-HU" dirty="0" smtClean="0"/>
            <a:t> of </a:t>
          </a:r>
          <a:r>
            <a:rPr lang="hu-HU" dirty="0" err="1" smtClean="0"/>
            <a:t>the</a:t>
          </a:r>
          <a:r>
            <a:rPr lang="hu-HU" dirty="0" smtClean="0"/>
            <a:t> </a:t>
          </a:r>
          <a:r>
            <a:rPr lang="hu-HU" dirty="0" err="1" smtClean="0"/>
            <a:t>different</a:t>
          </a:r>
          <a:r>
            <a:rPr lang="hu-HU" dirty="0" smtClean="0"/>
            <a:t> </a:t>
          </a:r>
          <a:r>
            <a:rPr lang="hu-HU" dirty="0" err="1" smtClean="0"/>
            <a:t>level</a:t>
          </a:r>
          <a:r>
            <a:rPr lang="hu-HU" dirty="0" smtClean="0"/>
            <a:t> of  </a:t>
          </a:r>
          <a:r>
            <a:rPr lang="hu-HU" dirty="0" err="1" smtClean="0"/>
            <a:t>education</a:t>
          </a:r>
          <a:r>
            <a:rPr lang="hu-HU" dirty="0" smtClean="0"/>
            <a:t> </a:t>
          </a:r>
          <a:r>
            <a:rPr lang="hu-HU" dirty="0" err="1" smtClean="0"/>
            <a:t>systems</a:t>
          </a:r>
          <a:r>
            <a:rPr lang="hu-HU" dirty="0" smtClean="0"/>
            <a:t> </a:t>
          </a:r>
          <a:r>
            <a:rPr lang="hu-HU" dirty="0" err="1" smtClean="0"/>
            <a:t>to</a:t>
          </a:r>
          <a:r>
            <a:rPr lang="hu-HU" dirty="0" smtClean="0"/>
            <a:t> </a:t>
          </a:r>
          <a:r>
            <a:rPr lang="hu-HU" dirty="0" err="1" smtClean="0"/>
            <a:t>gain</a:t>
          </a:r>
          <a:r>
            <a:rPr lang="hu-HU" dirty="0" smtClean="0"/>
            <a:t> </a:t>
          </a:r>
          <a:r>
            <a:rPr lang="hu-HU" dirty="0" err="1" smtClean="0"/>
            <a:t>relevant</a:t>
          </a:r>
          <a:r>
            <a:rPr lang="hu-HU" dirty="0" smtClean="0"/>
            <a:t> </a:t>
          </a:r>
          <a:r>
            <a:rPr lang="hu-HU" dirty="0" err="1" smtClean="0"/>
            <a:t>data</a:t>
          </a:r>
          <a:r>
            <a:rPr lang="hu-HU" dirty="0" smtClean="0"/>
            <a:t> </a:t>
          </a:r>
          <a:r>
            <a:rPr lang="hu-HU" dirty="0" err="1" smtClean="0"/>
            <a:t>to</a:t>
          </a:r>
          <a:r>
            <a:rPr lang="hu-HU" dirty="0" smtClean="0"/>
            <a:t> </a:t>
          </a:r>
          <a:r>
            <a:rPr lang="hu-HU" dirty="0" err="1" smtClean="0"/>
            <a:t>handle</a:t>
          </a:r>
          <a:r>
            <a:rPr lang="hu-HU" dirty="0" smtClean="0"/>
            <a:t> </a:t>
          </a:r>
          <a:r>
            <a:rPr lang="hu-HU" dirty="0" err="1" smtClean="0"/>
            <a:t>the</a:t>
          </a:r>
          <a:r>
            <a:rPr lang="hu-HU" dirty="0" smtClean="0"/>
            <a:t>  </a:t>
          </a:r>
          <a:r>
            <a:rPr lang="hu-HU" dirty="0" err="1" smtClean="0"/>
            <a:t>skill</a:t>
          </a:r>
          <a:r>
            <a:rPr lang="hu-HU" dirty="0" smtClean="0"/>
            <a:t> </a:t>
          </a:r>
          <a:r>
            <a:rPr lang="hu-HU" dirty="0" err="1" smtClean="0"/>
            <a:t>shortage</a:t>
          </a:r>
          <a:r>
            <a:rPr lang="hu-HU" dirty="0" smtClean="0"/>
            <a:t>.</a:t>
          </a:r>
          <a:endParaRPr lang="de-DE" dirty="0"/>
        </a:p>
      </dgm:t>
    </dgm:pt>
    <dgm:pt modelId="{1EE4F769-6018-4AE2-B777-8A93E440C1F1}" type="parTrans" cxnId="{23F4EC2D-1369-4A03-96B6-C18A97E0DA20}">
      <dgm:prSet/>
      <dgm:spPr/>
      <dgm:t>
        <a:bodyPr/>
        <a:lstStyle/>
        <a:p>
          <a:endParaRPr lang="de-DE"/>
        </a:p>
      </dgm:t>
    </dgm:pt>
    <dgm:pt modelId="{8AE1435F-2A54-43FC-9026-B1BF899C29C8}" type="sibTrans" cxnId="{23F4EC2D-1369-4A03-96B6-C18A97E0DA20}">
      <dgm:prSet/>
      <dgm:spPr/>
      <dgm:t>
        <a:bodyPr/>
        <a:lstStyle/>
        <a:p>
          <a:endParaRPr lang="de-DE"/>
        </a:p>
      </dgm:t>
    </dgm:pt>
    <dgm:pt modelId="{E54E161F-5ED0-46BD-B515-26932DF8E2C9}">
      <dgm:prSet phldrT="[Text]"/>
      <dgm:spPr/>
      <dgm:t>
        <a:bodyPr/>
        <a:lstStyle/>
        <a:p>
          <a:r>
            <a:rPr lang="en-GB" dirty="0"/>
            <a:t>Our Main Demands from Government</a:t>
          </a:r>
          <a:endParaRPr lang="de-DE" dirty="0"/>
        </a:p>
      </dgm:t>
    </dgm:pt>
    <dgm:pt modelId="{C5C12216-296A-4D66-9649-106AA30AEB78}" type="parTrans" cxnId="{8F215656-0BC5-4485-8869-A0400FC381F9}">
      <dgm:prSet/>
      <dgm:spPr/>
      <dgm:t>
        <a:bodyPr/>
        <a:lstStyle/>
        <a:p>
          <a:endParaRPr lang="de-DE"/>
        </a:p>
      </dgm:t>
    </dgm:pt>
    <dgm:pt modelId="{76463548-2B0E-4206-AC1B-A812E0A88ADE}" type="sibTrans" cxnId="{8F215656-0BC5-4485-8869-A0400FC381F9}">
      <dgm:prSet/>
      <dgm:spPr/>
      <dgm:t>
        <a:bodyPr/>
        <a:lstStyle/>
        <a:p>
          <a:endParaRPr lang="de-DE"/>
        </a:p>
      </dgm:t>
    </dgm:pt>
    <dgm:pt modelId="{F0802CAE-0F31-4570-9A95-B216FCBDE55E}">
      <dgm:prSet phldrT="[Text]"/>
      <dgm:spPr/>
      <dgm:t>
        <a:bodyPr/>
        <a:lstStyle/>
        <a:p>
          <a:r>
            <a:rPr lang="en-US" dirty="0" smtClean="0"/>
            <a:t>To promote the activity of  Higher Education – Industry Cooperation Centre</a:t>
          </a:r>
          <a:r>
            <a:rPr lang="hu-HU" dirty="0" smtClean="0"/>
            <a:t>s (FIEK).</a:t>
          </a:r>
          <a:endParaRPr lang="de-DE" dirty="0"/>
        </a:p>
      </dgm:t>
    </dgm:pt>
    <dgm:pt modelId="{E7700AB4-F059-4136-936C-548EC45C7F3A}" type="parTrans" cxnId="{4C35DAE4-CBE6-4436-8C8D-CBB019D9697B}">
      <dgm:prSet/>
      <dgm:spPr/>
      <dgm:t>
        <a:bodyPr/>
        <a:lstStyle/>
        <a:p>
          <a:endParaRPr lang="de-DE"/>
        </a:p>
      </dgm:t>
    </dgm:pt>
    <dgm:pt modelId="{9D87F052-01D6-4895-A026-6EAF4D4C9981}" type="sibTrans" cxnId="{4C35DAE4-CBE6-4436-8C8D-CBB019D9697B}">
      <dgm:prSet/>
      <dgm:spPr/>
      <dgm:t>
        <a:bodyPr/>
        <a:lstStyle/>
        <a:p>
          <a:endParaRPr lang="de-DE"/>
        </a:p>
      </dgm:t>
    </dgm:pt>
    <dgm:pt modelId="{1919E2A7-DD44-4D93-A2E1-69425F749CE2}">
      <dgm:prSet phldrT="[Text]"/>
      <dgm:spPr/>
      <dgm:t>
        <a:bodyPr/>
        <a:lstStyle/>
        <a:p>
          <a:r>
            <a:rPr lang="hu-HU" dirty="0" err="1" smtClean="0"/>
            <a:t>To</a:t>
          </a:r>
          <a:r>
            <a:rPr lang="hu-HU" dirty="0" smtClean="0"/>
            <a:t> </a:t>
          </a:r>
          <a:r>
            <a:rPr lang="hu-HU" dirty="0" err="1" smtClean="0"/>
            <a:t>create</a:t>
          </a:r>
          <a:r>
            <a:rPr lang="hu-HU" dirty="0" smtClean="0"/>
            <a:t> a </a:t>
          </a:r>
          <a:r>
            <a:rPr lang="hu-HU" dirty="0" err="1" smtClean="0"/>
            <a:t>system</a:t>
          </a:r>
          <a:r>
            <a:rPr lang="hu-HU" dirty="0" smtClean="0"/>
            <a:t> </a:t>
          </a:r>
          <a:r>
            <a:rPr lang="hu-HU" dirty="0" err="1" smtClean="0"/>
            <a:t>for</a:t>
          </a:r>
          <a:r>
            <a:rPr lang="hu-HU" dirty="0" smtClean="0"/>
            <a:t> </a:t>
          </a:r>
          <a:r>
            <a:rPr lang="hu-HU" dirty="0" err="1" smtClean="0"/>
            <a:t>regular</a:t>
          </a:r>
          <a:r>
            <a:rPr lang="hu-HU" dirty="0" smtClean="0"/>
            <a:t> update of PHE </a:t>
          </a:r>
          <a:r>
            <a:rPr lang="hu-HU" dirty="0" err="1" smtClean="0"/>
            <a:t>programs</a:t>
          </a:r>
          <a:r>
            <a:rPr lang="hu-HU" dirty="0" smtClean="0"/>
            <a:t> </a:t>
          </a:r>
          <a:r>
            <a:rPr lang="hu-HU" dirty="0" err="1" smtClean="0"/>
            <a:t>according</a:t>
          </a:r>
          <a:r>
            <a:rPr lang="hu-HU" dirty="0" smtClean="0"/>
            <a:t> </a:t>
          </a:r>
          <a:r>
            <a:rPr lang="hu-HU" dirty="0" err="1" smtClean="0"/>
            <a:t>to</a:t>
          </a:r>
          <a:r>
            <a:rPr lang="hu-HU" dirty="0" smtClean="0"/>
            <a:t> </a:t>
          </a:r>
          <a:r>
            <a:rPr lang="hu-HU" dirty="0" err="1" smtClean="0"/>
            <a:t>the</a:t>
          </a:r>
          <a:r>
            <a:rPr lang="hu-HU" dirty="0" smtClean="0"/>
            <a:t> </a:t>
          </a:r>
          <a:r>
            <a:rPr lang="hu-HU" dirty="0" err="1" smtClean="0"/>
            <a:t>changes</a:t>
          </a:r>
          <a:r>
            <a:rPr lang="hu-HU" dirty="0" smtClean="0"/>
            <a:t> in </a:t>
          </a:r>
          <a:r>
            <a:rPr lang="hu-HU" dirty="0" err="1" smtClean="0"/>
            <a:t>the</a:t>
          </a:r>
          <a:r>
            <a:rPr lang="hu-HU" dirty="0" smtClean="0"/>
            <a:t> </a:t>
          </a:r>
          <a:r>
            <a:rPr lang="hu-HU" dirty="0" err="1" smtClean="0"/>
            <a:t>world</a:t>
          </a:r>
          <a:r>
            <a:rPr lang="hu-HU" dirty="0" smtClean="0"/>
            <a:t> of </a:t>
          </a:r>
          <a:r>
            <a:rPr lang="hu-HU" dirty="0" err="1" smtClean="0"/>
            <a:t>work</a:t>
          </a:r>
          <a:r>
            <a:rPr lang="hu-HU" dirty="0" smtClean="0"/>
            <a:t>.</a:t>
          </a:r>
          <a:endParaRPr lang="de-DE" dirty="0"/>
        </a:p>
      </dgm:t>
    </dgm:pt>
    <dgm:pt modelId="{B440B642-BD9A-444C-A508-97791154C2AA}" type="parTrans" cxnId="{60138396-48FF-4C96-ACF9-9D0DA9DAA64F}">
      <dgm:prSet/>
      <dgm:spPr/>
      <dgm:t>
        <a:bodyPr/>
        <a:lstStyle/>
        <a:p>
          <a:endParaRPr lang="hu-HU"/>
        </a:p>
      </dgm:t>
    </dgm:pt>
    <dgm:pt modelId="{459D22EF-F03E-49A5-9A68-6E59A99F972F}" type="sibTrans" cxnId="{60138396-48FF-4C96-ACF9-9D0DA9DAA64F}">
      <dgm:prSet/>
      <dgm:spPr/>
      <dgm:t>
        <a:bodyPr/>
        <a:lstStyle/>
        <a:p>
          <a:endParaRPr lang="hu-HU"/>
        </a:p>
      </dgm:t>
    </dgm:pt>
    <dgm:pt modelId="{5044C982-38D1-4D7A-8919-9902FF700286}" type="pres">
      <dgm:prSet presAssocID="{7FF01583-4E9E-4CD8-A032-94CDA79F14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E2FF655-F2BC-4A32-8F7C-CA3142B01718}" type="pres">
      <dgm:prSet presAssocID="{E151E351-42F9-468E-BB5A-38719225E3D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FC33BD6-35A8-43CC-8E37-38F128624AEE}" type="pres">
      <dgm:prSet presAssocID="{E151E351-42F9-468E-BB5A-38719225E3D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A64726-0E80-410A-87B3-CDADA2726A27}" type="pres">
      <dgm:prSet presAssocID="{E54E161F-5ED0-46BD-B515-26932DF8E2C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B7EEAE4-3C6F-491A-B783-B0B654CC776B}" type="pres">
      <dgm:prSet presAssocID="{E54E161F-5ED0-46BD-B515-26932DF8E2C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0138396-48FF-4C96-ACF9-9D0DA9DAA64F}" srcId="{E54E161F-5ED0-46BD-B515-26932DF8E2C9}" destId="{1919E2A7-DD44-4D93-A2E1-69425F749CE2}" srcOrd="1" destOrd="0" parTransId="{B440B642-BD9A-444C-A508-97791154C2AA}" sibTransId="{459D22EF-F03E-49A5-9A68-6E59A99F972F}"/>
    <dgm:cxn modelId="{8F215656-0BC5-4485-8869-A0400FC381F9}" srcId="{7FF01583-4E9E-4CD8-A032-94CDA79F14AD}" destId="{E54E161F-5ED0-46BD-B515-26932DF8E2C9}" srcOrd="1" destOrd="0" parTransId="{C5C12216-296A-4D66-9649-106AA30AEB78}" sibTransId="{76463548-2B0E-4206-AC1B-A812E0A88ADE}"/>
    <dgm:cxn modelId="{D1FCE130-36C3-4B77-BE47-8AF559F4909A}" type="presOf" srcId="{7FF01583-4E9E-4CD8-A032-94CDA79F14AD}" destId="{5044C982-38D1-4D7A-8919-9902FF700286}" srcOrd="0" destOrd="0" presId="urn:microsoft.com/office/officeart/2005/8/layout/vList2"/>
    <dgm:cxn modelId="{D8449DA6-4683-484F-BD64-47A4FFA78ECD}" type="presOf" srcId="{F0802CAE-0F31-4570-9A95-B216FCBDE55E}" destId="{9B7EEAE4-3C6F-491A-B783-B0B654CC776B}" srcOrd="0" destOrd="0" presId="urn:microsoft.com/office/officeart/2005/8/layout/vList2"/>
    <dgm:cxn modelId="{23F4EC2D-1369-4A03-96B6-C18A97E0DA20}" srcId="{E151E351-42F9-468E-BB5A-38719225E3DA}" destId="{63470D5D-3AAC-4F0D-829D-EBF1BDFBA78A}" srcOrd="0" destOrd="0" parTransId="{1EE4F769-6018-4AE2-B777-8A93E440C1F1}" sibTransId="{8AE1435F-2A54-43FC-9026-B1BF899C29C8}"/>
    <dgm:cxn modelId="{4C35DAE4-CBE6-4436-8C8D-CBB019D9697B}" srcId="{E54E161F-5ED0-46BD-B515-26932DF8E2C9}" destId="{F0802CAE-0F31-4570-9A95-B216FCBDE55E}" srcOrd="0" destOrd="0" parTransId="{E7700AB4-F059-4136-936C-548EC45C7F3A}" sibTransId="{9D87F052-01D6-4895-A026-6EAF4D4C9981}"/>
    <dgm:cxn modelId="{34C30F78-8425-4848-B0E2-68982F72C948}" srcId="{7FF01583-4E9E-4CD8-A032-94CDA79F14AD}" destId="{E151E351-42F9-468E-BB5A-38719225E3DA}" srcOrd="0" destOrd="0" parTransId="{C1BCCF44-5DA9-475F-9D10-1A6A7E59E6A0}" sibTransId="{C30765E1-57AE-4996-B3DE-67A842B527EB}"/>
    <dgm:cxn modelId="{24DD5538-7B47-486B-965E-DAF4ECAC630D}" type="presOf" srcId="{E151E351-42F9-468E-BB5A-38719225E3DA}" destId="{1E2FF655-F2BC-4A32-8F7C-CA3142B01718}" srcOrd="0" destOrd="0" presId="urn:microsoft.com/office/officeart/2005/8/layout/vList2"/>
    <dgm:cxn modelId="{E42C2001-777A-4928-BB06-50B03A663EC2}" type="presOf" srcId="{E54E161F-5ED0-46BD-B515-26932DF8E2C9}" destId="{97A64726-0E80-410A-87B3-CDADA2726A27}" srcOrd="0" destOrd="0" presId="urn:microsoft.com/office/officeart/2005/8/layout/vList2"/>
    <dgm:cxn modelId="{C182052C-0B74-4A79-8288-0E0122CAB28E}" type="presOf" srcId="{63470D5D-3AAC-4F0D-829D-EBF1BDFBA78A}" destId="{FFC33BD6-35A8-43CC-8E37-38F128624AEE}" srcOrd="0" destOrd="0" presId="urn:microsoft.com/office/officeart/2005/8/layout/vList2"/>
    <dgm:cxn modelId="{84530625-DACF-4001-AB93-8359DFE637D3}" type="presOf" srcId="{1919E2A7-DD44-4D93-A2E1-69425F749CE2}" destId="{9B7EEAE4-3C6F-491A-B783-B0B654CC776B}" srcOrd="0" destOrd="1" presId="urn:microsoft.com/office/officeart/2005/8/layout/vList2"/>
    <dgm:cxn modelId="{E7A4E3C7-D6B5-4609-AACD-4F1728D05B1E}" type="presParOf" srcId="{5044C982-38D1-4D7A-8919-9902FF700286}" destId="{1E2FF655-F2BC-4A32-8F7C-CA3142B01718}" srcOrd="0" destOrd="0" presId="urn:microsoft.com/office/officeart/2005/8/layout/vList2"/>
    <dgm:cxn modelId="{1E2CDFF6-474B-4F09-ABA2-BD0537A48C60}" type="presParOf" srcId="{5044C982-38D1-4D7A-8919-9902FF700286}" destId="{FFC33BD6-35A8-43CC-8E37-38F128624AEE}" srcOrd="1" destOrd="0" presId="urn:microsoft.com/office/officeart/2005/8/layout/vList2"/>
    <dgm:cxn modelId="{D1FD3795-254A-48E3-9E69-7E6D962A5D75}" type="presParOf" srcId="{5044C982-38D1-4D7A-8919-9902FF700286}" destId="{97A64726-0E80-410A-87B3-CDADA2726A27}" srcOrd="2" destOrd="0" presId="urn:microsoft.com/office/officeart/2005/8/layout/vList2"/>
    <dgm:cxn modelId="{6E4520D5-5572-4003-BCA3-6B8DC7173278}" type="presParOf" srcId="{5044C982-38D1-4D7A-8919-9902FF700286}" destId="{9B7EEAE4-3C6F-491A-B783-B0B654CC776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F01583-4E9E-4CD8-A032-94CDA79F14A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151E351-42F9-468E-BB5A-38719225E3DA}">
      <dgm:prSet phldrT="[Text]"/>
      <dgm:spPr/>
      <dgm:t>
        <a:bodyPr/>
        <a:lstStyle/>
        <a:p>
          <a:r>
            <a:rPr lang="en-GB" dirty="0"/>
            <a:t>Main Activities Our Association in next years</a:t>
          </a:r>
          <a:endParaRPr lang="de-DE" dirty="0"/>
        </a:p>
      </dgm:t>
    </dgm:pt>
    <dgm:pt modelId="{C1BCCF44-5DA9-475F-9D10-1A6A7E59E6A0}" type="parTrans" cxnId="{34C30F78-8425-4848-B0E2-68982F72C948}">
      <dgm:prSet/>
      <dgm:spPr/>
      <dgm:t>
        <a:bodyPr/>
        <a:lstStyle/>
        <a:p>
          <a:endParaRPr lang="de-DE"/>
        </a:p>
      </dgm:t>
    </dgm:pt>
    <dgm:pt modelId="{C30765E1-57AE-4996-B3DE-67A842B527EB}" type="sibTrans" cxnId="{34C30F78-8425-4848-B0E2-68982F72C948}">
      <dgm:prSet/>
      <dgm:spPr/>
      <dgm:t>
        <a:bodyPr/>
        <a:lstStyle/>
        <a:p>
          <a:endParaRPr lang="de-DE"/>
        </a:p>
      </dgm:t>
    </dgm:pt>
    <dgm:pt modelId="{63470D5D-3AAC-4F0D-829D-EBF1BDFBA78A}">
      <dgm:prSet phldrT="[Text]"/>
      <dgm:spPr/>
      <dgm:t>
        <a:bodyPr/>
        <a:lstStyle/>
        <a:p>
          <a:r>
            <a:rPr lang="hu-HU" dirty="0" err="1" smtClean="0"/>
            <a:t>Extend</a:t>
          </a:r>
          <a:r>
            <a:rPr lang="hu-HU" dirty="0" smtClean="0"/>
            <a:t> </a:t>
          </a:r>
          <a:r>
            <a:rPr lang="hu-HU" dirty="0" err="1" smtClean="0"/>
            <a:t>the</a:t>
          </a:r>
          <a:r>
            <a:rPr lang="hu-HU" dirty="0" smtClean="0"/>
            <a:t> </a:t>
          </a:r>
          <a:r>
            <a:rPr lang="hu-HU" dirty="0" err="1" smtClean="0"/>
            <a:t>activities</a:t>
          </a:r>
          <a:r>
            <a:rPr lang="hu-HU" dirty="0" smtClean="0"/>
            <a:t> of </a:t>
          </a:r>
          <a:r>
            <a:rPr lang="hu-HU" dirty="0" err="1" smtClean="0"/>
            <a:t>Student</a:t>
          </a:r>
          <a:r>
            <a:rPr lang="hu-HU" dirty="0" smtClean="0"/>
            <a:t> Service </a:t>
          </a:r>
          <a:r>
            <a:rPr lang="hu-HU" dirty="0" err="1" smtClean="0"/>
            <a:t>Centers</a:t>
          </a:r>
          <a:r>
            <a:rPr lang="hu-HU" dirty="0" smtClean="0"/>
            <a:t> in local and </a:t>
          </a:r>
          <a:r>
            <a:rPr lang="hu-HU" dirty="0" err="1" smtClean="0"/>
            <a:t>at</a:t>
          </a:r>
          <a:r>
            <a:rPr lang="hu-HU" dirty="0" smtClean="0"/>
            <a:t> </a:t>
          </a:r>
          <a:r>
            <a:rPr lang="hu-HU" dirty="0" err="1" smtClean="0"/>
            <a:t>national</a:t>
          </a:r>
          <a:r>
            <a:rPr lang="hu-HU" dirty="0" smtClean="0"/>
            <a:t> </a:t>
          </a:r>
          <a:r>
            <a:rPr lang="hu-HU" dirty="0" err="1" smtClean="0"/>
            <a:t>level</a:t>
          </a:r>
          <a:r>
            <a:rPr lang="hu-HU" dirty="0" smtClean="0"/>
            <a:t>.</a:t>
          </a:r>
          <a:endParaRPr lang="de-DE" dirty="0"/>
        </a:p>
      </dgm:t>
    </dgm:pt>
    <dgm:pt modelId="{1EE4F769-6018-4AE2-B777-8A93E440C1F1}" type="parTrans" cxnId="{23F4EC2D-1369-4A03-96B6-C18A97E0DA20}">
      <dgm:prSet/>
      <dgm:spPr/>
      <dgm:t>
        <a:bodyPr/>
        <a:lstStyle/>
        <a:p>
          <a:endParaRPr lang="de-DE"/>
        </a:p>
      </dgm:t>
    </dgm:pt>
    <dgm:pt modelId="{8AE1435F-2A54-43FC-9026-B1BF899C29C8}" type="sibTrans" cxnId="{23F4EC2D-1369-4A03-96B6-C18A97E0DA20}">
      <dgm:prSet/>
      <dgm:spPr/>
      <dgm:t>
        <a:bodyPr/>
        <a:lstStyle/>
        <a:p>
          <a:endParaRPr lang="de-DE"/>
        </a:p>
      </dgm:t>
    </dgm:pt>
    <dgm:pt modelId="{E54E161F-5ED0-46BD-B515-26932DF8E2C9}">
      <dgm:prSet phldrT="[Text]"/>
      <dgm:spPr/>
      <dgm:t>
        <a:bodyPr/>
        <a:lstStyle/>
        <a:p>
          <a:r>
            <a:rPr lang="en-GB" dirty="0"/>
            <a:t>Our Main Demands from Government</a:t>
          </a:r>
          <a:endParaRPr lang="de-DE" dirty="0"/>
        </a:p>
      </dgm:t>
    </dgm:pt>
    <dgm:pt modelId="{C5C12216-296A-4D66-9649-106AA30AEB78}" type="parTrans" cxnId="{8F215656-0BC5-4485-8869-A0400FC381F9}">
      <dgm:prSet/>
      <dgm:spPr/>
      <dgm:t>
        <a:bodyPr/>
        <a:lstStyle/>
        <a:p>
          <a:endParaRPr lang="de-DE"/>
        </a:p>
      </dgm:t>
    </dgm:pt>
    <dgm:pt modelId="{76463548-2B0E-4206-AC1B-A812E0A88ADE}" type="sibTrans" cxnId="{8F215656-0BC5-4485-8869-A0400FC381F9}">
      <dgm:prSet/>
      <dgm:spPr/>
      <dgm:t>
        <a:bodyPr/>
        <a:lstStyle/>
        <a:p>
          <a:endParaRPr lang="de-DE"/>
        </a:p>
      </dgm:t>
    </dgm:pt>
    <dgm:pt modelId="{F0802CAE-0F31-4570-9A95-B216FCBDE55E}">
      <dgm:prSet phldrT="[Text]"/>
      <dgm:spPr/>
      <dgm:t>
        <a:bodyPr/>
        <a:lstStyle/>
        <a:p>
          <a:r>
            <a:rPr lang="sl-SI" dirty="0" smtClean="0"/>
            <a:t>To provide economic incentives (tax reduction, tax exemptions, mentor paying) for companies that are accepting students as interns.</a:t>
          </a:r>
          <a:endParaRPr lang="de-DE" dirty="0"/>
        </a:p>
      </dgm:t>
    </dgm:pt>
    <dgm:pt modelId="{E7700AB4-F059-4136-936C-548EC45C7F3A}" type="parTrans" cxnId="{4C35DAE4-CBE6-4436-8C8D-CBB019D9697B}">
      <dgm:prSet/>
      <dgm:spPr/>
      <dgm:t>
        <a:bodyPr/>
        <a:lstStyle/>
        <a:p>
          <a:endParaRPr lang="de-DE"/>
        </a:p>
      </dgm:t>
    </dgm:pt>
    <dgm:pt modelId="{9D87F052-01D6-4895-A026-6EAF4D4C9981}" type="sibTrans" cxnId="{4C35DAE4-CBE6-4436-8C8D-CBB019D9697B}">
      <dgm:prSet/>
      <dgm:spPr/>
      <dgm:t>
        <a:bodyPr/>
        <a:lstStyle/>
        <a:p>
          <a:endParaRPr lang="de-DE"/>
        </a:p>
      </dgm:t>
    </dgm:pt>
    <dgm:pt modelId="{69E88FD0-8B9E-46DC-B12A-FB9203D53DDF}">
      <dgm:prSet phldrT="[Text]"/>
      <dgm:spPr/>
      <dgm:t>
        <a:bodyPr/>
        <a:lstStyle/>
        <a:p>
          <a:r>
            <a:rPr lang="hu-HU" dirty="0" err="1" smtClean="0"/>
            <a:t>Involve</a:t>
          </a:r>
          <a:r>
            <a:rPr lang="hu-HU" dirty="0" smtClean="0"/>
            <a:t> </a:t>
          </a:r>
          <a:r>
            <a:rPr lang="hu-HU" dirty="0" err="1" smtClean="0"/>
            <a:t>Alumni</a:t>
          </a:r>
          <a:r>
            <a:rPr lang="hu-HU" dirty="0" smtClean="0"/>
            <a:t> </a:t>
          </a:r>
          <a:r>
            <a:rPr lang="hu-HU" dirty="0" err="1" smtClean="0"/>
            <a:t>students</a:t>
          </a:r>
          <a:r>
            <a:rPr lang="hu-HU" dirty="0" smtClean="0"/>
            <a:t> </a:t>
          </a:r>
          <a:r>
            <a:rPr lang="hu-HU" dirty="0" err="1" smtClean="0"/>
            <a:t>into</a:t>
          </a:r>
          <a:r>
            <a:rPr lang="hu-HU" dirty="0" smtClean="0"/>
            <a:t> </a:t>
          </a:r>
          <a:r>
            <a:rPr lang="hu-HU" dirty="0" err="1" smtClean="0"/>
            <a:t>the</a:t>
          </a:r>
          <a:r>
            <a:rPr lang="hu-HU" dirty="0" smtClean="0"/>
            <a:t> </a:t>
          </a:r>
          <a:r>
            <a:rPr lang="hu-HU" dirty="0" err="1" smtClean="0"/>
            <a:t>education</a:t>
          </a:r>
          <a:r>
            <a:rPr lang="hu-HU" dirty="0" smtClean="0"/>
            <a:t>.</a:t>
          </a:r>
          <a:endParaRPr lang="de-DE" dirty="0"/>
        </a:p>
      </dgm:t>
    </dgm:pt>
    <dgm:pt modelId="{A08D41B8-87C9-4BAB-B9AC-29BD378E7D3C}" type="parTrans" cxnId="{B67545C6-C469-4F9E-B034-D26CE1D371D6}">
      <dgm:prSet/>
      <dgm:spPr/>
      <dgm:t>
        <a:bodyPr/>
        <a:lstStyle/>
        <a:p>
          <a:endParaRPr lang="hu-HU"/>
        </a:p>
      </dgm:t>
    </dgm:pt>
    <dgm:pt modelId="{0823815A-AB47-4659-B63E-EBFFF75F531C}" type="sibTrans" cxnId="{B67545C6-C469-4F9E-B034-D26CE1D371D6}">
      <dgm:prSet/>
      <dgm:spPr/>
      <dgm:t>
        <a:bodyPr/>
        <a:lstStyle/>
        <a:p>
          <a:endParaRPr lang="hu-HU"/>
        </a:p>
      </dgm:t>
    </dgm:pt>
    <dgm:pt modelId="{FF363144-CB93-4656-8566-024AC0EA31E0}">
      <dgm:prSet phldrT="[Text]"/>
      <dgm:spPr/>
      <dgm:t>
        <a:bodyPr/>
        <a:lstStyle/>
        <a:p>
          <a:r>
            <a:rPr lang="hu-HU" dirty="0" err="1" smtClean="0"/>
            <a:t>Creating</a:t>
          </a:r>
          <a:r>
            <a:rPr lang="hu-HU" dirty="0" smtClean="0"/>
            <a:t> </a:t>
          </a:r>
          <a:r>
            <a:rPr lang="hu-HU" dirty="0" err="1" smtClean="0"/>
            <a:t>experience-based</a:t>
          </a:r>
          <a:r>
            <a:rPr lang="hu-HU" dirty="0" smtClean="0"/>
            <a:t> </a:t>
          </a:r>
          <a:r>
            <a:rPr lang="hu-HU" dirty="0" err="1" smtClean="0"/>
            <a:t>quality</a:t>
          </a:r>
          <a:r>
            <a:rPr lang="hu-HU" dirty="0" smtClean="0"/>
            <a:t> </a:t>
          </a:r>
          <a:r>
            <a:rPr lang="hu-HU" dirty="0" err="1" smtClean="0"/>
            <a:t>tools</a:t>
          </a:r>
          <a:r>
            <a:rPr lang="hu-HU" dirty="0" smtClean="0"/>
            <a:t>.</a:t>
          </a:r>
          <a:endParaRPr lang="de-DE" dirty="0"/>
        </a:p>
      </dgm:t>
    </dgm:pt>
    <dgm:pt modelId="{8B1BFAF9-ED71-4B25-BB46-05EEA2DDA306}" type="parTrans" cxnId="{F0232C9C-9336-45B1-8659-8243F2CC6A39}">
      <dgm:prSet/>
      <dgm:spPr/>
      <dgm:t>
        <a:bodyPr/>
        <a:lstStyle/>
        <a:p>
          <a:endParaRPr lang="hu-HU"/>
        </a:p>
      </dgm:t>
    </dgm:pt>
    <dgm:pt modelId="{4DA77A6A-BD22-4229-AFC1-EA02100034B0}" type="sibTrans" cxnId="{F0232C9C-9336-45B1-8659-8243F2CC6A39}">
      <dgm:prSet/>
      <dgm:spPr/>
      <dgm:t>
        <a:bodyPr/>
        <a:lstStyle/>
        <a:p>
          <a:endParaRPr lang="hu-HU"/>
        </a:p>
      </dgm:t>
    </dgm:pt>
    <dgm:pt modelId="{1AA53C4E-03DF-4E8C-A7C3-C216BC702303}">
      <dgm:prSet phldrT="[Text]"/>
      <dgm:spPr/>
      <dgm:t>
        <a:bodyPr/>
        <a:lstStyle/>
        <a:p>
          <a:r>
            <a:rPr lang="hu-HU" dirty="0" err="1" smtClean="0"/>
            <a:t>Directives</a:t>
          </a:r>
          <a:r>
            <a:rPr lang="hu-HU" dirty="0" smtClean="0"/>
            <a:t> in </a:t>
          </a:r>
          <a:r>
            <a:rPr lang="hu-HU" dirty="0" err="1" smtClean="0"/>
            <a:t>the</a:t>
          </a:r>
          <a:r>
            <a:rPr lang="hu-HU" dirty="0" smtClean="0"/>
            <a:t> </a:t>
          </a:r>
          <a:r>
            <a:rPr lang="hu-HU" dirty="0" err="1" smtClean="0"/>
            <a:t>proces</a:t>
          </a:r>
          <a:r>
            <a:rPr lang="hu-HU" dirty="0" smtClean="0"/>
            <a:t> of </a:t>
          </a:r>
          <a:r>
            <a:rPr lang="hu-HU" dirty="0" err="1" smtClean="0"/>
            <a:t>review</a:t>
          </a:r>
          <a:r>
            <a:rPr lang="hu-HU" dirty="0" smtClean="0"/>
            <a:t> of </a:t>
          </a:r>
          <a:r>
            <a:rPr lang="hu-HU" dirty="0" err="1" smtClean="0"/>
            <a:t>Requirements</a:t>
          </a:r>
          <a:r>
            <a:rPr lang="hu-HU" dirty="0" smtClean="0"/>
            <a:t> </a:t>
          </a:r>
          <a:r>
            <a:rPr lang="hu-HU" dirty="0" err="1" smtClean="0"/>
            <a:t>against</a:t>
          </a:r>
          <a:r>
            <a:rPr lang="hu-HU" dirty="0" smtClean="0"/>
            <a:t> </a:t>
          </a:r>
          <a:r>
            <a:rPr lang="hu-HU" dirty="0" err="1" smtClean="0"/>
            <a:t>all</a:t>
          </a:r>
          <a:r>
            <a:rPr lang="hu-HU" dirty="0" smtClean="0"/>
            <a:t> </a:t>
          </a:r>
          <a:r>
            <a:rPr lang="hu-HU" dirty="0" err="1" smtClean="0"/>
            <a:t>higher</a:t>
          </a:r>
          <a:r>
            <a:rPr lang="hu-HU" dirty="0" smtClean="0"/>
            <a:t> </a:t>
          </a:r>
          <a:r>
            <a:rPr lang="hu-HU" dirty="0" err="1" smtClean="0"/>
            <a:t>education</a:t>
          </a:r>
          <a:r>
            <a:rPr lang="hu-HU" dirty="0" smtClean="0"/>
            <a:t> </a:t>
          </a:r>
          <a:r>
            <a:rPr lang="hu-HU" dirty="0" err="1" smtClean="0"/>
            <a:t>programs</a:t>
          </a:r>
          <a:r>
            <a:rPr lang="hu-HU" dirty="0" smtClean="0"/>
            <a:t> (KKK) </a:t>
          </a:r>
          <a:r>
            <a:rPr lang="hu-HU" dirty="0" err="1" smtClean="0"/>
            <a:t>especially</a:t>
          </a:r>
          <a:r>
            <a:rPr lang="hu-HU" dirty="0" smtClean="0"/>
            <a:t> </a:t>
          </a:r>
          <a:r>
            <a:rPr lang="hu-HU" dirty="0" err="1" smtClean="0"/>
            <a:t>to</a:t>
          </a:r>
          <a:r>
            <a:rPr lang="hu-HU" dirty="0" smtClean="0"/>
            <a:t> </a:t>
          </a:r>
          <a:r>
            <a:rPr lang="hu-HU" dirty="0" err="1" smtClean="0"/>
            <a:t>involve</a:t>
          </a:r>
          <a:r>
            <a:rPr lang="hu-HU" dirty="0" smtClean="0"/>
            <a:t> </a:t>
          </a:r>
          <a:r>
            <a:rPr lang="hu-HU" dirty="0" err="1" smtClean="0"/>
            <a:t>industry</a:t>
          </a:r>
          <a:r>
            <a:rPr lang="hu-HU" dirty="0" smtClean="0"/>
            <a:t> </a:t>
          </a:r>
          <a:r>
            <a:rPr lang="hu-HU" dirty="0" err="1" smtClean="0"/>
            <a:t>actors</a:t>
          </a:r>
          <a:r>
            <a:rPr lang="hu-HU" dirty="0" smtClean="0"/>
            <a:t>.</a:t>
          </a:r>
          <a:endParaRPr lang="de-DE" dirty="0"/>
        </a:p>
      </dgm:t>
    </dgm:pt>
    <dgm:pt modelId="{D1027DDE-45AD-4A33-AD97-01CCFEBF493C}" type="parTrans" cxnId="{0C16411A-32C3-4EA6-8468-EDFE0F2966A7}">
      <dgm:prSet/>
      <dgm:spPr/>
      <dgm:t>
        <a:bodyPr/>
        <a:lstStyle/>
        <a:p>
          <a:endParaRPr lang="hu-HU"/>
        </a:p>
      </dgm:t>
    </dgm:pt>
    <dgm:pt modelId="{45443554-AB13-40D2-A486-2AD50FFACCF5}" type="sibTrans" cxnId="{0C16411A-32C3-4EA6-8468-EDFE0F2966A7}">
      <dgm:prSet/>
      <dgm:spPr/>
      <dgm:t>
        <a:bodyPr/>
        <a:lstStyle/>
        <a:p>
          <a:endParaRPr lang="hu-HU"/>
        </a:p>
      </dgm:t>
    </dgm:pt>
    <dgm:pt modelId="{5044C982-38D1-4D7A-8919-9902FF700286}" type="pres">
      <dgm:prSet presAssocID="{7FF01583-4E9E-4CD8-A032-94CDA79F14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E2FF655-F2BC-4A32-8F7C-CA3142B01718}" type="pres">
      <dgm:prSet presAssocID="{E151E351-42F9-468E-BB5A-38719225E3D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FC33BD6-35A8-43CC-8E37-38F128624AEE}" type="pres">
      <dgm:prSet presAssocID="{E151E351-42F9-468E-BB5A-38719225E3D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A64726-0E80-410A-87B3-CDADA2726A27}" type="pres">
      <dgm:prSet presAssocID="{E54E161F-5ED0-46BD-B515-26932DF8E2C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B7EEAE4-3C6F-491A-B783-B0B654CC776B}" type="pres">
      <dgm:prSet presAssocID="{E54E161F-5ED0-46BD-B515-26932DF8E2C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F215656-0BC5-4485-8869-A0400FC381F9}" srcId="{7FF01583-4E9E-4CD8-A032-94CDA79F14AD}" destId="{E54E161F-5ED0-46BD-B515-26932DF8E2C9}" srcOrd="1" destOrd="0" parTransId="{C5C12216-296A-4D66-9649-106AA30AEB78}" sibTransId="{76463548-2B0E-4206-AC1B-A812E0A88ADE}"/>
    <dgm:cxn modelId="{D1FCE130-36C3-4B77-BE47-8AF559F4909A}" type="presOf" srcId="{7FF01583-4E9E-4CD8-A032-94CDA79F14AD}" destId="{5044C982-38D1-4D7A-8919-9902FF700286}" srcOrd="0" destOrd="0" presId="urn:microsoft.com/office/officeart/2005/8/layout/vList2"/>
    <dgm:cxn modelId="{D8449DA6-4683-484F-BD64-47A4FFA78ECD}" type="presOf" srcId="{F0802CAE-0F31-4570-9A95-B216FCBDE55E}" destId="{9B7EEAE4-3C6F-491A-B783-B0B654CC776B}" srcOrd="0" destOrd="0" presId="urn:microsoft.com/office/officeart/2005/8/layout/vList2"/>
    <dgm:cxn modelId="{B67545C6-C469-4F9E-B034-D26CE1D371D6}" srcId="{E151E351-42F9-468E-BB5A-38719225E3DA}" destId="{69E88FD0-8B9E-46DC-B12A-FB9203D53DDF}" srcOrd="1" destOrd="0" parTransId="{A08D41B8-87C9-4BAB-B9AC-29BD378E7D3C}" sibTransId="{0823815A-AB47-4659-B63E-EBFFF75F531C}"/>
    <dgm:cxn modelId="{23F4EC2D-1369-4A03-96B6-C18A97E0DA20}" srcId="{E151E351-42F9-468E-BB5A-38719225E3DA}" destId="{63470D5D-3AAC-4F0D-829D-EBF1BDFBA78A}" srcOrd="0" destOrd="0" parTransId="{1EE4F769-6018-4AE2-B777-8A93E440C1F1}" sibTransId="{8AE1435F-2A54-43FC-9026-B1BF899C29C8}"/>
    <dgm:cxn modelId="{4C35DAE4-CBE6-4436-8C8D-CBB019D9697B}" srcId="{E54E161F-5ED0-46BD-B515-26932DF8E2C9}" destId="{F0802CAE-0F31-4570-9A95-B216FCBDE55E}" srcOrd="0" destOrd="0" parTransId="{E7700AB4-F059-4136-936C-548EC45C7F3A}" sibTransId="{9D87F052-01D6-4895-A026-6EAF4D4C9981}"/>
    <dgm:cxn modelId="{25256B29-E9FA-4EB8-9164-944A403CBDED}" type="presOf" srcId="{FF363144-CB93-4656-8566-024AC0EA31E0}" destId="{FFC33BD6-35A8-43CC-8E37-38F128624AEE}" srcOrd="0" destOrd="2" presId="urn:microsoft.com/office/officeart/2005/8/layout/vList2"/>
    <dgm:cxn modelId="{F0232C9C-9336-45B1-8659-8243F2CC6A39}" srcId="{E151E351-42F9-468E-BB5A-38719225E3DA}" destId="{FF363144-CB93-4656-8566-024AC0EA31E0}" srcOrd="2" destOrd="0" parTransId="{8B1BFAF9-ED71-4B25-BB46-05EEA2DDA306}" sibTransId="{4DA77A6A-BD22-4229-AFC1-EA02100034B0}"/>
    <dgm:cxn modelId="{34C30F78-8425-4848-B0E2-68982F72C948}" srcId="{7FF01583-4E9E-4CD8-A032-94CDA79F14AD}" destId="{E151E351-42F9-468E-BB5A-38719225E3DA}" srcOrd="0" destOrd="0" parTransId="{C1BCCF44-5DA9-475F-9D10-1A6A7E59E6A0}" sibTransId="{C30765E1-57AE-4996-B3DE-67A842B527EB}"/>
    <dgm:cxn modelId="{24DD5538-7B47-486B-965E-DAF4ECAC630D}" type="presOf" srcId="{E151E351-42F9-468E-BB5A-38719225E3DA}" destId="{1E2FF655-F2BC-4A32-8F7C-CA3142B01718}" srcOrd="0" destOrd="0" presId="urn:microsoft.com/office/officeart/2005/8/layout/vList2"/>
    <dgm:cxn modelId="{E42C2001-777A-4928-BB06-50B03A663EC2}" type="presOf" srcId="{E54E161F-5ED0-46BD-B515-26932DF8E2C9}" destId="{97A64726-0E80-410A-87B3-CDADA2726A27}" srcOrd="0" destOrd="0" presId="urn:microsoft.com/office/officeart/2005/8/layout/vList2"/>
    <dgm:cxn modelId="{54CDB2E0-F971-42C6-AE99-DDC53AA27135}" type="presOf" srcId="{1AA53C4E-03DF-4E8C-A7C3-C216BC702303}" destId="{9B7EEAE4-3C6F-491A-B783-B0B654CC776B}" srcOrd="0" destOrd="1" presId="urn:microsoft.com/office/officeart/2005/8/layout/vList2"/>
    <dgm:cxn modelId="{C713F9CD-BBFC-4B95-82E5-22F01003061F}" type="presOf" srcId="{69E88FD0-8B9E-46DC-B12A-FB9203D53DDF}" destId="{FFC33BD6-35A8-43CC-8E37-38F128624AEE}" srcOrd="0" destOrd="1" presId="urn:microsoft.com/office/officeart/2005/8/layout/vList2"/>
    <dgm:cxn modelId="{C182052C-0B74-4A79-8288-0E0122CAB28E}" type="presOf" srcId="{63470D5D-3AAC-4F0D-829D-EBF1BDFBA78A}" destId="{FFC33BD6-35A8-43CC-8E37-38F128624AEE}" srcOrd="0" destOrd="0" presId="urn:microsoft.com/office/officeart/2005/8/layout/vList2"/>
    <dgm:cxn modelId="{0C16411A-32C3-4EA6-8468-EDFE0F2966A7}" srcId="{E54E161F-5ED0-46BD-B515-26932DF8E2C9}" destId="{1AA53C4E-03DF-4E8C-A7C3-C216BC702303}" srcOrd="1" destOrd="0" parTransId="{D1027DDE-45AD-4A33-AD97-01CCFEBF493C}" sibTransId="{45443554-AB13-40D2-A486-2AD50FFACCF5}"/>
    <dgm:cxn modelId="{E7A4E3C7-D6B5-4609-AACD-4F1728D05B1E}" type="presParOf" srcId="{5044C982-38D1-4D7A-8919-9902FF700286}" destId="{1E2FF655-F2BC-4A32-8F7C-CA3142B01718}" srcOrd="0" destOrd="0" presId="urn:microsoft.com/office/officeart/2005/8/layout/vList2"/>
    <dgm:cxn modelId="{1E2CDFF6-474B-4F09-ABA2-BD0537A48C60}" type="presParOf" srcId="{5044C982-38D1-4D7A-8919-9902FF700286}" destId="{FFC33BD6-35A8-43CC-8E37-38F128624AEE}" srcOrd="1" destOrd="0" presId="urn:microsoft.com/office/officeart/2005/8/layout/vList2"/>
    <dgm:cxn modelId="{D1FD3795-254A-48E3-9E69-7E6D962A5D75}" type="presParOf" srcId="{5044C982-38D1-4D7A-8919-9902FF700286}" destId="{97A64726-0E80-410A-87B3-CDADA2726A27}" srcOrd="2" destOrd="0" presId="urn:microsoft.com/office/officeart/2005/8/layout/vList2"/>
    <dgm:cxn modelId="{6E4520D5-5572-4003-BCA3-6B8DC7173278}" type="presParOf" srcId="{5044C982-38D1-4D7A-8919-9902FF700286}" destId="{9B7EEAE4-3C6F-491A-B783-B0B654CC776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F01583-4E9E-4CD8-A032-94CDA79F14A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151E351-42F9-468E-BB5A-38719225E3DA}">
      <dgm:prSet phldrT="[Text]"/>
      <dgm:spPr/>
      <dgm:t>
        <a:bodyPr/>
        <a:lstStyle/>
        <a:p>
          <a:r>
            <a:rPr lang="en-GB" dirty="0"/>
            <a:t>Main Activities Our Association in next years</a:t>
          </a:r>
          <a:endParaRPr lang="de-DE" dirty="0"/>
        </a:p>
      </dgm:t>
    </dgm:pt>
    <dgm:pt modelId="{C1BCCF44-5DA9-475F-9D10-1A6A7E59E6A0}" type="parTrans" cxnId="{34C30F78-8425-4848-B0E2-68982F72C948}">
      <dgm:prSet/>
      <dgm:spPr/>
      <dgm:t>
        <a:bodyPr/>
        <a:lstStyle/>
        <a:p>
          <a:endParaRPr lang="de-DE"/>
        </a:p>
      </dgm:t>
    </dgm:pt>
    <dgm:pt modelId="{C30765E1-57AE-4996-B3DE-67A842B527EB}" type="sibTrans" cxnId="{34C30F78-8425-4848-B0E2-68982F72C948}">
      <dgm:prSet/>
      <dgm:spPr/>
      <dgm:t>
        <a:bodyPr/>
        <a:lstStyle/>
        <a:p>
          <a:endParaRPr lang="de-DE"/>
        </a:p>
      </dgm:t>
    </dgm:pt>
    <dgm:pt modelId="{63470D5D-3AAC-4F0D-829D-EBF1BDFBA78A}">
      <dgm:prSet phldrT="[Text]"/>
      <dgm:spPr/>
      <dgm:t>
        <a:bodyPr/>
        <a:lstStyle/>
        <a:p>
          <a:r>
            <a:rPr lang="hu-HU" dirty="0" smtClean="0"/>
            <a:t>We </a:t>
          </a:r>
          <a:r>
            <a:rPr lang="hu-HU" dirty="0" err="1" smtClean="0"/>
            <a:t>have</a:t>
          </a:r>
          <a:r>
            <a:rPr lang="hu-HU" dirty="0" smtClean="0"/>
            <a:t> </a:t>
          </a:r>
          <a:r>
            <a:rPr lang="hu-HU" dirty="0" err="1" smtClean="0"/>
            <a:t>to</a:t>
          </a:r>
          <a:r>
            <a:rPr lang="hu-HU" dirty="0" smtClean="0"/>
            <a:t> </a:t>
          </a:r>
          <a:r>
            <a:rPr lang="hu-HU" dirty="0" err="1" smtClean="0"/>
            <a:t>develop</a:t>
          </a:r>
          <a:r>
            <a:rPr lang="hu-HU" dirty="0" smtClean="0"/>
            <a:t> </a:t>
          </a:r>
          <a:r>
            <a:rPr lang="hu-HU" dirty="0" err="1" smtClean="0"/>
            <a:t>the</a:t>
          </a:r>
          <a:r>
            <a:rPr lang="hu-HU" dirty="0" smtClean="0"/>
            <a:t> </a:t>
          </a:r>
          <a:r>
            <a:rPr lang="hu-HU" dirty="0" err="1" smtClean="0"/>
            <a:t>concept</a:t>
          </a:r>
          <a:r>
            <a:rPr lang="hu-HU" dirty="0" smtClean="0"/>
            <a:t> of </a:t>
          </a:r>
          <a:r>
            <a:rPr lang="en-US" dirty="0" smtClean="0"/>
            <a:t>Competence Development Center</a:t>
          </a:r>
          <a:r>
            <a:rPr lang="hu-HU" dirty="0" smtClean="0"/>
            <a:t> in </a:t>
          </a:r>
          <a:r>
            <a:rPr lang="hu-HU" dirty="0" err="1" smtClean="0"/>
            <a:t>institutional</a:t>
          </a:r>
          <a:r>
            <a:rPr lang="hu-HU" dirty="0" smtClean="0"/>
            <a:t> </a:t>
          </a:r>
          <a:r>
            <a:rPr lang="hu-HU" dirty="0" err="1" smtClean="0"/>
            <a:t>level</a:t>
          </a:r>
          <a:r>
            <a:rPr lang="hu-HU" dirty="0" smtClean="0"/>
            <a:t>.</a:t>
          </a:r>
          <a:endParaRPr lang="de-DE" dirty="0"/>
        </a:p>
      </dgm:t>
    </dgm:pt>
    <dgm:pt modelId="{1EE4F769-6018-4AE2-B777-8A93E440C1F1}" type="parTrans" cxnId="{23F4EC2D-1369-4A03-96B6-C18A97E0DA20}">
      <dgm:prSet/>
      <dgm:spPr/>
      <dgm:t>
        <a:bodyPr/>
        <a:lstStyle/>
        <a:p>
          <a:endParaRPr lang="de-DE"/>
        </a:p>
      </dgm:t>
    </dgm:pt>
    <dgm:pt modelId="{8AE1435F-2A54-43FC-9026-B1BF899C29C8}" type="sibTrans" cxnId="{23F4EC2D-1369-4A03-96B6-C18A97E0DA20}">
      <dgm:prSet/>
      <dgm:spPr/>
      <dgm:t>
        <a:bodyPr/>
        <a:lstStyle/>
        <a:p>
          <a:endParaRPr lang="de-DE"/>
        </a:p>
      </dgm:t>
    </dgm:pt>
    <dgm:pt modelId="{E54E161F-5ED0-46BD-B515-26932DF8E2C9}">
      <dgm:prSet phldrT="[Text]"/>
      <dgm:spPr/>
      <dgm:t>
        <a:bodyPr/>
        <a:lstStyle/>
        <a:p>
          <a:r>
            <a:rPr lang="en-GB" dirty="0"/>
            <a:t>Our Main Demands from Government</a:t>
          </a:r>
          <a:endParaRPr lang="de-DE" dirty="0"/>
        </a:p>
      </dgm:t>
    </dgm:pt>
    <dgm:pt modelId="{C5C12216-296A-4D66-9649-106AA30AEB78}" type="parTrans" cxnId="{8F215656-0BC5-4485-8869-A0400FC381F9}">
      <dgm:prSet/>
      <dgm:spPr/>
      <dgm:t>
        <a:bodyPr/>
        <a:lstStyle/>
        <a:p>
          <a:endParaRPr lang="de-DE"/>
        </a:p>
      </dgm:t>
    </dgm:pt>
    <dgm:pt modelId="{76463548-2B0E-4206-AC1B-A812E0A88ADE}" type="sibTrans" cxnId="{8F215656-0BC5-4485-8869-A0400FC381F9}">
      <dgm:prSet/>
      <dgm:spPr/>
      <dgm:t>
        <a:bodyPr/>
        <a:lstStyle/>
        <a:p>
          <a:endParaRPr lang="de-DE"/>
        </a:p>
      </dgm:t>
    </dgm:pt>
    <dgm:pt modelId="{F0802CAE-0F31-4570-9A95-B216FCBDE55E}">
      <dgm:prSet phldrT="[Text]"/>
      <dgm:spPr/>
      <dgm:t>
        <a:bodyPr/>
        <a:lstStyle/>
        <a:p>
          <a:r>
            <a:rPr lang="hu-HU" dirty="0" err="1" smtClean="0"/>
            <a:t>To</a:t>
          </a:r>
          <a:r>
            <a:rPr lang="hu-HU" dirty="0" smtClean="0"/>
            <a:t> </a:t>
          </a:r>
          <a:r>
            <a:rPr lang="hu-HU" dirty="0" err="1" smtClean="0"/>
            <a:t>support</a:t>
          </a:r>
          <a:r>
            <a:rPr lang="hu-HU" dirty="0" smtClean="0"/>
            <a:t> (</a:t>
          </a:r>
          <a:r>
            <a:rPr lang="hu-HU" dirty="0" err="1" smtClean="0"/>
            <a:t>legal</a:t>
          </a:r>
          <a:r>
            <a:rPr lang="hu-HU" dirty="0" smtClean="0"/>
            <a:t>, </a:t>
          </a:r>
          <a:r>
            <a:rPr lang="hu-HU" dirty="0" err="1" smtClean="0"/>
            <a:t>financial</a:t>
          </a:r>
          <a:r>
            <a:rPr lang="hu-HU" dirty="0" smtClean="0"/>
            <a:t>, etc.) </a:t>
          </a:r>
          <a:r>
            <a:rPr lang="hu-HU" dirty="0" err="1" smtClean="0"/>
            <a:t>the</a:t>
          </a:r>
          <a:r>
            <a:rPr lang="hu-HU" dirty="0" smtClean="0"/>
            <a:t> establishment of </a:t>
          </a:r>
          <a:r>
            <a:rPr lang="hu-HU" dirty="0" err="1" smtClean="0"/>
            <a:t>Competence</a:t>
          </a:r>
          <a:r>
            <a:rPr lang="hu-HU" dirty="0" smtClean="0"/>
            <a:t> </a:t>
          </a:r>
          <a:r>
            <a:rPr lang="hu-HU" dirty="0" err="1" smtClean="0"/>
            <a:t>Development</a:t>
          </a:r>
          <a:r>
            <a:rPr lang="hu-HU" dirty="0" smtClean="0"/>
            <a:t> </a:t>
          </a:r>
          <a:r>
            <a:rPr lang="hu-HU" dirty="0" err="1" smtClean="0"/>
            <a:t>Centers</a:t>
          </a:r>
          <a:r>
            <a:rPr lang="hu-HU" dirty="0" smtClean="0"/>
            <a:t> </a:t>
          </a:r>
          <a:r>
            <a:rPr lang="hu-HU" dirty="0" err="1" smtClean="0"/>
            <a:t>at</a:t>
          </a:r>
          <a:r>
            <a:rPr lang="hu-HU" dirty="0" smtClean="0"/>
            <a:t> </a:t>
          </a:r>
          <a:r>
            <a:rPr lang="hu-HU" dirty="0" err="1" smtClean="0"/>
            <a:t>HEIs</a:t>
          </a:r>
          <a:r>
            <a:rPr lang="hu-HU" dirty="0" smtClean="0"/>
            <a:t>.</a:t>
          </a:r>
          <a:endParaRPr lang="de-DE" dirty="0"/>
        </a:p>
      </dgm:t>
    </dgm:pt>
    <dgm:pt modelId="{E7700AB4-F059-4136-936C-548EC45C7F3A}" type="parTrans" cxnId="{4C35DAE4-CBE6-4436-8C8D-CBB019D9697B}">
      <dgm:prSet/>
      <dgm:spPr/>
      <dgm:t>
        <a:bodyPr/>
        <a:lstStyle/>
        <a:p>
          <a:endParaRPr lang="de-DE"/>
        </a:p>
      </dgm:t>
    </dgm:pt>
    <dgm:pt modelId="{9D87F052-01D6-4895-A026-6EAF4D4C9981}" type="sibTrans" cxnId="{4C35DAE4-CBE6-4436-8C8D-CBB019D9697B}">
      <dgm:prSet/>
      <dgm:spPr/>
      <dgm:t>
        <a:bodyPr/>
        <a:lstStyle/>
        <a:p>
          <a:endParaRPr lang="de-DE"/>
        </a:p>
      </dgm:t>
    </dgm:pt>
    <dgm:pt modelId="{331C2BE6-5EA4-4DA2-954D-45C0DE331941}">
      <dgm:prSet phldrT="[Text]"/>
      <dgm:spPr/>
      <dgm:t>
        <a:bodyPr/>
        <a:lstStyle/>
        <a:p>
          <a:r>
            <a:rPr lang="hu-HU" dirty="0" err="1" smtClean="0"/>
            <a:t>Establish</a:t>
          </a:r>
          <a:r>
            <a:rPr lang="hu-HU" dirty="0" smtClean="0"/>
            <a:t> National </a:t>
          </a:r>
          <a:r>
            <a:rPr lang="hu-HU" dirty="0" err="1" smtClean="0"/>
            <a:t>Higher</a:t>
          </a:r>
          <a:r>
            <a:rPr lang="hu-HU" dirty="0" smtClean="0"/>
            <a:t> Education Digital </a:t>
          </a:r>
          <a:r>
            <a:rPr lang="hu-HU" dirty="0" err="1" smtClean="0"/>
            <a:t>Knowledge</a:t>
          </a:r>
          <a:r>
            <a:rPr lang="hu-HU" dirty="0" smtClean="0"/>
            <a:t> </a:t>
          </a:r>
          <a:r>
            <a:rPr lang="hu-HU" dirty="0" err="1" smtClean="0"/>
            <a:t>Base</a:t>
          </a:r>
          <a:r>
            <a:rPr lang="hu-HU" dirty="0" smtClean="0"/>
            <a:t> </a:t>
          </a:r>
          <a:r>
            <a:rPr lang="hu-HU" dirty="0" err="1" smtClean="0"/>
            <a:t>Portal</a:t>
          </a:r>
          <a:r>
            <a:rPr lang="hu-HU" dirty="0" smtClean="0"/>
            <a:t> (</a:t>
          </a:r>
          <a:r>
            <a:rPr lang="hu-HU" dirty="0" err="1" smtClean="0"/>
            <a:t>research</a:t>
          </a:r>
          <a:r>
            <a:rPr lang="hu-HU" dirty="0" smtClean="0"/>
            <a:t> + service + </a:t>
          </a:r>
          <a:r>
            <a:rPr lang="hu-HU" dirty="0" err="1" smtClean="0"/>
            <a:t>education</a:t>
          </a:r>
          <a:r>
            <a:rPr lang="hu-HU" dirty="0" smtClean="0"/>
            <a:t>).</a:t>
          </a:r>
          <a:endParaRPr lang="de-DE" dirty="0"/>
        </a:p>
      </dgm:t>
    </dgm:pt>
    <dgm:pt modelId="{45137F27-2753-48D8-A4F4-9F6E3669DE05}" type="parTrans" cxnId="{5A3BFF26-C746-4EC8-810F-882A5373E260}">
      <dgm:prSet/>
      <dgm:spPr/>
      <dgm:t>
        <a:bodyPr/>
        <a:lstStyle/>
        <a:p>
          <a:endParaRPr lang="hu-HU"/>
        </a:p>
      </dgm:t>
    </dgm:pt>
    <dgm:pt modelId="{F5E6F460-02D9-46D9-BFC1-DE2C2073277D}" type="sibTrans" cxnId="{5A3BFF26-C746-4EC8-810F-882A5373E260}">
      <dgm:prSet/>
      <dgm:spPr/>
      <dgm:t>
        <a:bodyPr/>
        <a:lstStyle/>
        <a:p>
          <a:endParaRPr lang="hu-HU"/>
        </a:p>
      </dgm:t>
    </dgm:pt>
    <dgm:pt modelId="{CB2182DD-0B92-49A7-AD9E-A1CB77E4A3B8}">
      <dgm:prSet phldrT="[Text]"/>
      <dgm:spPr/>
      <dgm:t>
        <a:bodyPr/>
        <a:lstStyle/>
        <a:p>
          <a:r>
            <a:rPr lang="hu-HU" dirty="0" err="1" smtClean="0"/>
            <a:t>Higher</a:t>
          </a:r>
          <a:r>
            <a:rPr lang="hu-HU" dirty="0" smtClean="0"/>
            <a:t> Education Digital </a:t>
          </a:r>
          <a:r>
            <a:rPr lang="hu-HU" dirty="0" err="1" smtClean="0"/>
            <a:t>Knowledge</a:t>
          </a:r>
          <a:r>
            <a:rPr lang="hu-HU" dirty="0" smtClean="0"/>
            <a:t> </a:t>
          </a:r>
          <a:r>
            <a:rPr lang="hu-HU" dirty="0" err="1" smtClean="0"/>
            <a:t>Base</a:t>
          </a:r>
          <a:r>
            <a:rPr lang="hu-HU" dirty="0" smtClean="0"/>
            <a:t> </a:t>
          </a:r>
          <a:r>
            <a:rPr lang="hu-HU" dirty="0" err="1" smtClean="0"/>
            <a:t>Portal</a:t>
          </a:r>
          <a:r>
            <a:rPr lang="hu-HU" dirty="0" smtClean="0"/>
            <a:t> in </a:t>
          </a:r>
          <a:r>
            <a:rPr lang="hu-HU" dirty="0" err="1" smtClean="0"/>
            <a:t>national</a:t>
          </a:r>
          <a:r>
            <a:rPr lang="hu-HU" dirty="0" smtClean="0"/>
            <a:t> </a:t>
          </a:r>
          <a:r>
            <a:rPr lang="hu-HU" dirty="0" err="1" smtClean="0"/>
            <a:t>level</a:t>
          </a:r>
          <a:r>
            <a:rPr lang="hu-HU" dirty="0" smtClean="0"/>
            <a:t>.</a:t>
          </a:r>
          <a:endParaRPr lang="de-DE" dirty="0"/>
        </a:p>
      </dgm:t>
    </dgm:pt>
    <dgm:pt modelId="{89B1FFE1-683A-4DCB-9940-C469681DDB3E}" type="parTrans" cxnId="{CCE38F0E-6FC4-4564-9E58-77E5AFCC86D3}">
      <dgm:prSet/>
      <dgm:spPr/>
      <dgm:t>
        <a:bodyPr/>
        <a:lstStyle/>
        <a:p>
          <a:endParaRPr lang="hu-HU"/>
        </a:p>
      </dgm:t>
    </dgm:pt>
    <dgm:pt modelId="{8F2AECDC-360E-4BA4-A24C-C9C697A307EE}" type="sibTrans" cxnId="{CCE38F0E-6FC4-4564-9E58-77E5AFCC86D3}">
      <dgm:prSet/>
      <dgm:spPr/>
      <dgm:t>
        <a:bodyPr/>
        <a:lstStyle/>
        <a:p>
          <a:endParaRPr lang="hu-HU"/>
        </a:p>
      </dgm:t>
    </dgm:pt>
    <dgm:pt modelId="{5044C982-38D1-4D7A-8919-9902FF700286}" type="pres">
      <dgm:prSet presAssocID="{7FF01583-4E9E-4CD8-A032-94CDA79F14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E2FF655-F2BC-4A32-8F7C-CA3142B01718}" type="pres">
      <dgm:prSet presAssocID="{E151E351-42F9-468E-BB5A-38719225E3D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FC33BD6-35A8-43CC-8E37-38F128624AEE}" type="pres">
      <dgm:prSet presAssocID="{E151E351-42F9-468E-BB5A-38719225E3D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A64726-0E80-410A-87B3-CDADA2726A27}" type="pres">
      <dgm:prSet presAssocID="{E54E161F-5ED0-46BD-B515-26932DF8E2C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B7EEAE4-3C6F-491A-B783-B0B654CC776B}" type="pres">
      <dgm:prSet presAssocID="{E54E161F-5ED0-46BD-B515-26932DF8E2C9}" presName="childText" presStyleLbl="revTx" presStyleIdx="1" presStyleCnt="2" custScaleY="117474" custLinFactNeighborX="-1216" custLinFactNeighborY="-99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182052C-0B74-4A79-8288-0E0122CAB28E}" type="presOf" srcId="{63470D5D-3AAC-4F0D-829D-EBF1BDFBA78A}" destId="{FFC33BD6-35A8-43CC-8E37-38F128624AEE}" srcOrd="0" destOrd="0" presId="urn:microsoft.com/office/officeart/2005/8/layout/vList2"/>
    <dgm:cxn modelId="{DAE95E5C-2F6C-4662-9CAB-B39C77E7A696}" type="presOf" srcId="{CB2182DD-0B92-49A7-AD9E-A1CB77E4A3B8}" destId="{FFC33BD6-35A8-43CC-8E37-38F128624AEE}" srcOrd="0" destOrd="1" presId="urn:microsoft.com/office/officeart/2005/8/layout/vList2"/>
    <dgm:cxn modelId="{4C35DAE4-CBE6-4436-8C8D-CBB019D9697B}" srcId="{E54E161F-5ED0-46BD-B515-26932DF8E2C9}" destId="{F0802CAE-0F31-4570-9A95-B216FCBDE55E}" srcOrd="0" destOrd="0" parTransId="{E7700AB4-F059-4136-936C-548EC45C7F3A}" sibTransId="{9D87F052-01D6-4895-A026-6EAF4D4C9981}"/>
    <dgm:cxn modelId="{23F4EC2D-1369-4A03-96B6-C18A97E0DA20}" srcId="{E151E351-42F9-468E-BB5A-38719225E3DA}" destId="{63470D5D-3AAC-4F0D-829D-EBF1BDFBA78A}" srcOrd="0" destOrd="0" parTransId="{1EE4F769-6018-4AE2-B777-8A93E440C1F1}" sibTransId="{8AE1435F-2A54-43FC-9026-B1BF899C29C8}"/>
    <dgm:cxn modelId="{CCE38F0E-6FC4-4564-9E58-77E5AFCC86D3}" srcId="{E151E351-42F9-468E-BB5A-38719225E3DA}" destId="{CB2182DD-0B92-49A7-AD9E-A1CB77E4A3B8}" srcOrd="1" destOrd="0" parTransId="{89B1FFE1-683A-4DCB-9940-C469681DDB3E}" sibTransId="{8F2AECDC-360E-4BA4-A24C-C9C697A307EE}"/>
    <dgm:cxn modelId="{D1FCE130-36C3-4B77-BE47-8AF559F4909A}" type="presOf" srcId="{7FF01583-4E9E-4CD8-A032-94CDA79F14AD}" destId="{5044C982-38D1-4D7A-8919-9902FF700286}" srcOrd="0" destOrd="0" presId="urn:microsoft.com/office/officeart/2005/8/layout/vList2"/>
    <dgm:cxn modelId="{5A3BFF26-C746-4EC8-810F-882A5373E260}" srcId="{E54E161F-5ED0-46BD-B515-26932DF8E2C9}" destId="{331C2BE6-5EA4-4DA2-954D-45C0DE331941}" srcOrd="1" destOrd="0" parTransId="{45137F27-2753-48D8-A4F4-9F6E3669DE05}" sibTransId="{F5E6F460-02D9-46D9-BFC1-DE2C2073277D}"/>
    <dgm:cxn modelId="{D8449DA6-4683-484F-BD64-47A4FFA78ECD}" type="presOf" srcId="{F0802CAE-0F31-4570-9A95-B216FCBDE55E}" destId="{9B7EEAE4-3C6F-491A-B783-B0B654CC776B}" srcOrd="0" destOrd="0" presId="urn:microsoft.com/office/officeart/2005/8/layout/vList2"/>
    <dgm:cxn modelId="{24DD5538-7B47-486B-965E-DAF4ECAC630D}" type="presOf" srcId="{E151E351-42F9-468E-BB5A-38719225E3DA}" destId="{1E2FF655-F2BC-4A32-8F7C-CA3142B01718}" srcOrd="0" destOrd="0" presId="urn:microsoft.com/office/officeart/2005/8/layout/vList2"/>
    <dgm:cxn modelId="{8F215656-0BC5-4485-8869-A0400FC381F9}" srcId="{7FF01583-4E9E-4CD8-A032-94CDA79F14AD}" destId="{E54E161F-5ED0-46BD-B515-26932DF8E2C9}" srcOrd="1" destOrd="0" parTransId="{C5C12216-296A-4D66-9649-106AA30AEB78}" sibTransId="{76463548-2B0E-4206-AC1B-A812E0A88ADE}"/>
    <dgm:cxn modelId="{E42C2001-777A-4928-BB06-50B03A663EC2}" type="presOf" srcId="{E54E161F-5ED0-46BD-B515-26932DF8E2C9}" destId="{97A64726-0E80-410A-87B3-CDADA2726A27}" srcOrd="0" destOrd="0" presId="urn:microsoft.com/office/officeart/2005/8/layout/vList2"/>
    <dgm:cxn modelId="{213DA7A3-D450-48B2-9F9B-DA0CC2115F88}" type="presOf" srcId="{331C2BE6-5EA4-4DA2-954D-45C0DE331941}" destId="{9B7EEAE4-3C6F-491A-B783-B0B654CC776B}" srcOrd="0" destOrd="1" presId="urn:microsoft.com/office/officeart/2005/8/layout/vList2"/>
    <dgm:cxn modelId="{34C30F78-8425-4848-B0E2-68982F72C948}" srcId="{7FF01583-4E9E-4CD8-A032-94CDA79F14AD}" destId="{E151E351-42F9-468E-BB5A-38719225E3DA}" srcOrd="0" destOrd="0" parTransId="{C1BCCF44-5DA9-475F-9D10-1A6A7E59E6A0}" sibTransId="{C30765E1-57AE-4996-B3DE-67A842B527EB}"/>
    <dgm:cxn modelId="{E7A4E3C7-D6B5-4609-AACD-4F1728D05B1E}" type="presParOf" srcId="{5044C982-38D1-4D7A-8919-9902FF700286}" destId="{1E2FF655-F2BC-4A32-8F7C-CA3142B01718}" srcOrd="0" destOrd="0" presId="urn:microsoft.com/office/officeart/2005/8/layout/vList2"/>
    <dgm:cxn modelId="{1E2CDFF6-474B-4F09-ABA2-BD0537A48C60}" type="presParOf" srcId="{5044C982-38D1-4D7A-8919-9902FF700286}" destId="{FFC33BD6-35A8-43CC-8E37-38F128624AEE}" srcOrd="1" destOrd="0" presId="urn:microsoft.com/office/officeart/2005/8/layout/vList2"/>
    <dgm:cxn modelId="{D1FD3795-254A-48E3-9E69-7E6D962A5D75}" type="presParOf" srcId="{5044C982-38D1-4D7A-8919-9902FF700286}" destId="{97A64726-0E80-410A-87B3-CDADA2726A27}" srcOrd="2" destOrd="0" presId="urn:microsoft.com/office/officeart/2005/8/layout/vList2"/>
    <dgm:cxn modelId="{6E4520D5-5572-4003-BCA3-6B8DC7173278}" type="presParOf" srcId="{5044C982-38D1-4D7A-8919-9902FF700286}" destId="{9B7EEAE4-3C6F-491A-B783-B0B654CC776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F01583-4E9E-4CD8-A032-94CDA79F14AD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151E351-42F9-468E-BB5A-38719225E3DA}">
      <dgm:prSet phldrT="[Text]"/>
      <dgm:spPr/>
      <dgm:t>
        <a:bodyPr/>
        <a:lstStyle/>
        <a:p>
          <a:r>
            <a:rPr lang="en-GB" dirty="0"/>
            <a:t>Setting Policy Priorities through National Stakeholder Consultation</a:t>
          </a:r>
          <a:endParaRPr lang="de-DE" dirty="0"/>
        </a:p>
      </dgm:t>
    </dgm:pt>
    <dgm:pt modelId="{C1BCCF44-5DA9-475F-9D10-1A6A7E59E6A0}" type="parTrans" cxnId="{34C30F78-8425-4848-B0E2-68982F72C948}">
      <dgm:prSet/>
      <dgm:spPr/>
      <dgm:t>
        <a:bodyPr/>
        <a:lstStyle/>
        <a:p>
          <a:endParaRPr lang="de-DE"/>
        </a:p>
      </dgm:t>
    </dgm:pt>
    <dgm:pt modelId="{C30765E1-57AE-4996-B3DE-67A842B527EB}" type="sibTrans" cxnId="{34C30F78-8425-4848-B0E2-68982F72C948}">
      <dgm:prSet/>
      <dgm:spPr/>
      <dgm:t>
        <a:bodyPr/>
        <a:lstStyle/>
        <a:p>
          <a:endParaRPr lang="de-DE"/>
        </a:p>
      </dgm:t>
    </dgm:pt>
    <dgm:pt modelId="{63470D5D-3AAC-4F0D-829D-EBF1BDFBA78A}">
      <dgm:prSet phldrT="[Text]"/>
      <dgm:spPr/>
      <dgm:t>
        <a:bodyPr/>
        <a:lstStyle/>
        <a:p>
          <a:r>
            <a:rPr lang="hu-HU" dirty="0" smtClean="0"/>
            <a:t>The </a:t>
          </a:r>
          <a:r>
            <a:rPr lang="hu-HU" dirty="0" err="1" smtClean="0"/>
            <a:t>NCPHEE-meetings</a:t>
          </a:r>
          <a:r>
            <a:rPr lang="hu-HU" dirty="0" smtClean="0"/>
            <a:t> </a:t>
          </a:r>
          <a:r>
            <a:rPr lang="hu-HU" dirty="0" err="1" smtClean="0"/>
            <a:t>were</a:t>
          </a:r>
          <a:r>
            <a:rPr lang="hu-HU" dirty="0" smtClean="0"/>
            <a:t> </a:t>
          </a:r>
          <a:r>
            <a:rPr lang="hu-HU" dirty="0" err="1" smtClean="0"/>
            <a:t>much</a:t>
          </a:r>
          <a:r>
            <a:rPr lang="hu-HU" dirty="0" smtClean="0"/>
            <a:t> more </a:t>
          </a:r>
          <a:r>
            <a:rPr lang="hu-HU" dirty="0" err="1" smtClean="0"/>
            <a:t>effective</a:t>
          </a:r>
          <a:r>
            <a:rPr lang="hu-HU" dirty="0" smtClean="0"/>
            <a:t> and  </a:t>
          </a:r>
          <a:r>
            <a:rPr lang="hu-HU" dirty="0" err="1" smtClean="0"/>
            <a:t>fruitful</a:t>
          </a:r>
          <a:r>
            <a:rPr lang="hu-HU" dirty="0" smtClean="0"/>
            <a:t> </a:t>
          </a:r>
          <a:r>
            <a:rPr lang="hu-HU" dirty="0" err="1" smtClean="0"/>
            <a:t>than</a:t>
          </a:r>
          <a:r>
            <a:rPr lang="hu-HU" dirty="0" smtClean="0"/>
            <a:t> </a:t>
          </a:r>
          <a:r>
            <a:rPr lang="hu-HU" dirty="0" err="1" smtClean="0"/>
            <a:t>expected</a:t>
          </a:r>
          <a:r>
            <a:rPr lang="hu-HU" dirty="0" smtClean="0"/>
            <a:t>. </a:t>
          </a:r>
          <a:endParaRPr lang="de-DE" dirty="0"/>
        </a:p>
      </dgm:t>
    </dgm:pt>
    <dgm:pt modelId="{1EE4F769-6018-4AE2-B777-8A93E440C1F1}" type="parTrans" cxnId="{23F4EC2D-1369-4A03-96B6-C18A97E0DA20}">
      <dgm:prSet/>
      <dgm:spPr/>
      <dgm:t>
        <a:bodyPr/>
        <a:lstStyle/>
        <a:p>
          <a:endParaRPr lang="de-DE"/>
        </a:p>
      </dgm:t>
    </dgm:pt>
    <dgm:pt modelId="{8AE1435F-2A54-43FC-9026-B1BF899C29C8}" type="sibTrans" cxnId="{23F4EC2D-1369-4A03-96B6-C18A97E0DA20}">
      <dgm:prSet/>
      <dgm:spPr/>
      <dgm:t>
        <a:bodyPr/>
        <a:lstStyle/>
        <a:p>
          <a:endParaRPr lang="de-DE"/>
        </a:p>
      </dgm:t>
    </dgm:pt>
    <dgm:pt modelId="{E54E161F-5ED0-46BD-B515-26932DF8E2C9}">
      <dgm:prSet phldrT="[Text]"/>
      <dgm:spPr/>
      <dgm:t>
        <a:bodyPr/>
        <a:lstStyle/>
        <a:p>
          <a:r>
            <a:rPr lang="en-GB" dirty="0"/>
            <a:t>Sharing Experience with Experts &amp; Associations at European Fora</a:t>
          </a:r>
          <a:endParaRPr lang="de-DE" dirty="0"/>
        </a:p>
      </dgm:t>
    </dgm:pt>
    <dgm:pt modelId="{C5C12216-296A-4D66-9649-106AA30AEB78}" type="parTrans" cxnId="{8F215656-0BC5-4485-8869-A0400FC381F9}">
      <dgm:prSet/>
      <dgm:spPr/>
      <dgm:t>
        <a:bodyPr/>
        <a:lstStyle/>
        <a:p>
          <a:endParaRPr lang="de-DE"/>
        </a:p>
      </dgm:t>
    </dgm:pt>
    <dgm:pt modelId="{76463548-2B0E-4206-AC1B-A812E0A88ADE}" type="sibTrans" cxnId="{8F215656-0BC5-4485-8869-A0400FC381F9}">
      <dgm:prSet/>
      <dgm:spPr/>
      <dgm:t>
        <a:bodyPr/>
        <a:lstStyle/>
        <a:p>
          <a:endParaRPr lang="de-DE"/>
        </a:p>
      </dgm:t>
    </dgm:pt>
    <dgm:pt modelId="{F0802CAE-0F31-4570-9A95-B216FCBDE55E}">
      <dgm:prSet phldrT="[Text]"/>
      <dgm:spPr/>
      <dgm:t>
        <a:bodyPr/>
        <a:lstStyle/>
        <a:p>
          <a:r>
            <a:rPr lang="hu-HU" dirty="0" err="1" smtClean="0"/>
            <a:t>We</a:t>
          </a:r>
          <a:r>
            <a:rPr lang="hu-HU" dirty="0" smtClean="0"/>
            <a:t> </a:t>
          </a:r>
          <a:r>
            <a:rPr lang="hu-HU" dirty="0" err="1" smtClean="0"/>
            <a:t>experienced</a:t>
          </a:r>
          <a:r>
            <a:rPr lang="hu-HU" dirty="0" smtClean="0"/>
            <a:t> </a:t>
          </a:r>
          <a:r>
            <a:rPr lang="hu-HU" dirty="0" err="1" smtClean="0"/>
            <a:t>that</a:t>
          </a:r>
          <a:r>
            <a:rPr lang="hu-HU" dirty="0" smtClean="0"/>
            <a:t> </a:t>
          </a:r>
          <a:r>
            <a:rPr lang="hu-HU" dirty="0" err="1" smtClean="0"/>
            <a:t>collection</a:t>
          </a:r>
          <a:r>
            <a:rPr lang="hu-HU" dirty="0" smtClean="0"/>
            <a:t> of </a:t>
          </a:r>
          <a:r>
            <a:rPr lang="hu-HU" dirty="0" err="1" smtClean="0"/>
            <a:t>relevant</a:t>
          </a:r>
          <a:r>
            <a:rPr lang="hu-HU" dirty="0" smtClean="0"/>
            <a:t> </a:t>
          </a:r>
          <a:r>
            <a:rPr lang="hu-HU" dirty="0" err="1" smtClean="0"/>
            <a:t>best</a:t>
          </a:r>
          <a:r>
            <a:rPr lang="hu-HU" dirty="0" smtClean="0"/>
            <a:t> </a:t>
          </a:r>
          <a:r>
            <a:rPr lang="hu-HU" dirty="0" err="1" smtClean="0"/>
            <a:t>practices</a:t>
          </a:r>
          <a:r>
            <a:rPr lang="hu-HU" dirty="0" smtClean="0"/>
            <a:t> is </a:t>
          </a:r>
          <a:r>
            <a:rPr lang="hu-HU" dirty="0" err="1" smtClean="0"/>
            <a:t>challenging</a:t>
          </a:r>
          <a:r>
            <a:rPr lang="hu-HU" dirty="0" smtClean="0"/>
            <a:t>.</a:t>
          </a:r>
          <a:endParaRPr lang="de-DE" dirty="0"/>
        </a:p>
      </dgm:t>
    </dgm:pt>
    <dgm:pt modelId="{E7700AB4-F059-4136-936C-548EC45C7F3A}" type="parTrans" cxnId="{4C35DAE4-CBE6-4436-8C8D-CBB019D9697B}">
      <dgm:prSet/>
      <dgm:spPr/>
      <dgm:t>
        <a:bodyPr/>
        <a:lstStyle/>
        <a:p>
          <a:endParaRPr lang="de-DE"/>
        </a:p>
      </dgm:t>
    </dgm:pt>
    <dgm:pt modelId="{9D87F052-01D6-4895-A026-6EAF4D4C9981}" type="sibTrans" cxnId="{4C35DAE4-CBE6-4436-8C8D-CBB019D9697B}">
      <dgm:prSet/>
      <dgm:spPr/>
      <dgm:t>
        <a:bodyPr/>
        <a:lstStyle/>
        <a:p>
          <a:endParaRPr lang="de-DE"/>
        </a:p>
      </dgm:t>
    </dgm:pt>
    <dgm:pt modelId="{FBD6A06D-BE17-4C4F-BC65-39F4C34A46B5}">
      <dgm:prSet phldrT="[Text]"/>
      <dgm:spPr/>
      <dgm:t>
        <a:bodyPr/>
        <a:lstStyle/>
        <a:p>
          <a:r>
            <a:rPr lang="en-GB" dirty="0"/>
            <a:t>Best Practice Collection &amp; Sharing</a:t>
          </a:r>
          <a:endParaRPr lang="de-DE" dirty="0"/>
        </a:p>
      </dgm:t>
    </dgm:pt>
    <dgm:pt modelId="{E2C70BE1-9827-4CCB-B1D6-40D7C97CFFF0}" type="parTrans" cxnId="{A72AD12B-BB08-4842-BAD8-3C6AD54429FA}">
      <dgm:prSet/>
      <dgm:spPr/>
      <dgm:t>
        <a:bodyPr/>
        <a:lstStyle/>
        <a:p>
          <a:endParaRPr lang="de-DE"/>
        </a:p>
      </dgm:t>
    </dgm:pt>
    <dgm:pt modelId="{62BC1460-E659-4BA9-91C9-58AB63708B56}" type="sibTrans" cxnId="{A72AD12B-BB08-4842-BAD8-3C6AD54429FA}">
      <dgm:prSet/>
      <dgm:spPr/>
      <dgm:t>
        <a:bodyPr/>
        <a:lstStyle/>
        <a:p>
          <a:endParaRPr lang="de-DE"/>
        </a:p>
      </dgm:t>
    </dgm:pt>
    <dgm:pt modelId="{A22A40A6-1676-4081-A4AC-32CCCBA5C71E}">
      <dgm:prSet phldrT="[Text]"/>
      <dgm:spPr/>
      <dgm:t>
        <a:bodyPr/>
        <a:lstStyle/>
        <a:p>
          <a:r>
            <a:rPr lang="hu-HU" dirty="0" err="1" smtClean="0"/>
            <a:t>Methodology</a:t>
          </a:r>
          <a:r>
            <a:rPr lang="hu-HU" dirty="0" smtClean="0"/>
            <a:t> of </a:t>
          </a:r>
          <a:r>
            <a:rPr lang="hu-HU" dirty="0" err="1" smtClean="0"/>
            <a:t>the</a:t>
          </a:r>
          <a:r>
            <a:rPr lang="hu-HU" dirty="0" smtClean="0"/>
            <a:t> </a:t>
          </a:r>
          <a:r>
            <a:rPr lang="hu-HU" dirty="0" err="1" smtClean="0"/>
            <a:t>involvement</a:t>
          </a:r>
          <a:r>
            <a:rPr lang="hu-HU" dirty="0" smtClean="0"/>
            <a:t> of </a:t>
          </a:r>
          <a:r>
            <a:rPr lang="hu-HU" dirty="0" err="1" smtClean="0"/>
            <a:t>international</a:t>
          </a:r>
          <a:r>
            <a:rPr lang="hu-HU" dirty="0" smtClean="0"/>
            <a:t> </a:t>
          </a:r>
          <a:r>
            <a:rPr lang="hu-HU" dirty="0" err="1" smtClean="0"/>
            <a:t>experts</a:t>
          </a:r>
          <a:r>
            <a:rPr lang="hu-HU" dirty="0" smtClean="0"/>
            <a:t> </a:t>
          </a:r>
          <a:r>
            <a:rPr lang="hu-HU" dirty="0" err="1" smtClean="0"/>
            <a:t>was</a:t>
          </a:r>
          <a:r>
            <a:rPr lang="hu-HU" dirty="0" smtClean="0"/>
            <a:t> </a:t>
          </a:r>
          <a:r>
            <a:rPr lang="hu-HU" dirty="0" err="1" smtClean="0"/>
            <a:t>satisfactory</a:t>
          </a:r>
          <a:r>
            <a:rPr lang="hu-HU" dirty="0" smtClean="0"/>
            <a:t>.</a:t>
          </a:r>
          <a:endParaRPr lang="de-DE" dirty="0"/>
        </a:p>
      </dgm:t>
    </dgm:pt>
    <dgm:pt modelId="{0B06C43A-02CA-46C7-ACA9-ED08B9A7696D}" type="parTrans" cxnId="{BE71B368-2EFF-4400-B48B-D51EAF890552}">
      <dgm:prSet/>
      <dgm:spPr/>
      <dgm:t>
        <a:bodyPr/>
        <a:lstStyle/>
        <a:p>
          <a:endParaRPr lang="de-DE"/>
        </a:p>
      </dgm:t>
    </dgm:pt>
    <dgm:pt modelId="{8909ADED-50A2-4FB2-A4AC-0B20F2981B23}" type="sibTrans" cxnId="{BE71B368-2EFF-4400-B48B-D51EAF890552}">
      <dgm:prSet/>
      <dgm:spPr/>
      <dgm:t>
        <a:bodyPr/>
        <a:lstStyle/>
        <a:p>
          <a:endParaRPr lang="de-DE"/>
        </a:p>
      </dgm:t>
    </dgm:pt>
    <dgm:pt modelId="{56A4CC8E-9061-455A-B38B-F27DB2F346D2}" type="pres">
      <dgm:prSet presAssocID="{7FF01583-4E9E-4CD8-A032-94CDA79F14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47F52745-9DB7-4CAF-B430-F0ED62F5FC29}" type="pres">
      <dgm:prSet presAssocID="{E151E351-42F9-468E-BB5A-38719225E3DA}" presName="composite" presStyleCnt="0"/>
      <dgm:spPr/>
    </dgm:pt>
    <dgm:pt modelId="{C337E460-6D4A-42D8-B274-CB22073F7B37}" type="pres">
      <dgm:prSet presAssocID="{E151E351-42F9-468E-BB5A-38719225E3D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7DBB058-B207-468E-934C-2995502DAD78}" type="pres">
      <dgm:prSet presAssocID="{E151E351-42F9-468E-BB5A-38719225E3DA}" presName="desTx" presStyleLbl="alignAccFollowNode1" presStyleIdx="0" presStyleCnt="3" custLinFactNeighborX="-1285" custLinFactNeighborY="2757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345D7C0-1D4A-413F-AF00-0C19F59DAC03}" type="pres">
      <dgm:prSet presAssocID="{C30765E1-57AE-4996-B3DE-67A842B527EB}" presName="space" presStyleCnt="0"/>
      <dgm:spPr/>
    </dgm:pt>
    <dgm:pt modelId="{8F092970-9764-4989-9959-4F3024A23A6F}" type="pres">
      <dgm:prSet presAssocID="{E54E161F-5ED0-46BD-B515-26932DF8E2C9}" presName="composite" presStyleCnt="0"/>
      <dgm:spPr/>
    </dgm:pt>
    <dgm:pt modelId="{81224082-9E56-4BC2-BC91-13FE637BD2F8}" type="pres">
      <dgm:prSet presAssocID="{E54E161F-5ED0-46BD-B515-26932DF8E2C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149BC8F-CC8B-4014-937B-384FCC08C261}" type="pres">
      <dgm:prSet presAssocID="{E54E161F-5ED0-46BD-B515-26932DF8E2C9}" presName="desTx" presStyleLbl="alignAccFollowNode1" presStyleIdx="1" presStyleCnt="3" custLinFactNeighborX="-1197" custLinFactNeighborY="1992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04FA4B5-5320-443D-A486-096F747450F1}" type="pres">
      <dgm:prSet presAssocID="{76463548-2B0E-4206-AC1B-A812E0A88ADE}" presName="space" presStyleCnt="0"/>
      <dgm:spPr/>
    </dgm:pt>
    <dgm:pt modelId="{6D47EE0F-A9D4-45BE-BE19-A9D6C05D8BBC}" type="pres">
      <dgm:prSet presAssocID="{FBD6A06D-BE17-4C4F-BC65-39F4C34A46B5}" presName="composite" presStyleCnt="0"/>
      <dgm:spPr/>
    </dgm:pt>
    <dgm:pt modelId="{E375C3A0-E262-4DFF-9443-AEC7767482A0}" type="pres">
      <dgm:prSet presAssocID="{FBD6A06D-BE17-4C4F-BC65-39F4C34A46B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1814BEA-9329-425F-8E0D-E9D8AC7015A6}" type="pres">
      <dgm:prSet presAssocID="{FBD6A06D-BE17-4C4F-BC65-39F4C34A46B5}" presName="desTx" presStyleLbl="alignAccFollowNode1" presStyleIdx="2" presStyleCnt="3" custLinFactNeighborX="-1110" custLinFactNeighborY="1992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4C9EA53-C14B-409F-95A0-0EAB4C7BDAFB}" type="presOf" srcId="{A22A40A6-1676-4081-A4AC-32CCCBA5C71E}" destId="{4149BC8F-CC8B-4014-937B-384FCC08C261}" srcOrd="0" destOrd="0" presId="urn:microsoft.com/office/officeart/2005/8/layout/hList1"/>
    <dgm:cxn modelId="{A72AD12B-BB08-4842-BAD8-3C6AD54429FA}" srcId="{7FF01583-4E9E-4CD8-A032-94CDA79F14AD}" destId="{FBD6A06D-BE17-4C4F-BC65-39F4C34A46B5}" srcOrd="2" destOrd="0" parTransId="{E2C70BE1-9827-4CCB-B1D6-40D7C97CFFF0}" sibTransId="{62BC1460-E659-4BA9-91C9-58AB63708B56}"/>
    <dgm:cxn modelId="{935BC029-D377-4E2C-A26F-5CBBC0569905}" type="presOf" srcId="{63470D5D-3AAC-4F0D-829D-EBF1BDFBA78A}" destId="{57DBB058-B207-468E-934C-2995502DAD78}" srcOrd="0" destOrd="0" presId="urn:microsoft.com/office/officeart/2005/8/layout/hList1"/>
    <dgm:cxn modelId="{AB720D83-5911-4E5E-B411-A9E7A7467BE2}" type="presOf" srcId="{E151E351-42F9-468E-BB5A-38719225E3DA}" destId="{C337E460-6D4A-42D8-B274-CB22073F7B37}" srcOrd="0" destOrd="0" presId="urn:microsoft.com/office/officeart/2005/8/layout/hList1"/>
    <dgm:cxn modelId="{BE71B368-2EFF-4400-B48B-D51EAF890552}" srcId="{E54E161F-5ED0-46BD-B515-26932DF8E2C9}" destId="{A22A40A6-1676-4081-A4AC-32CCCBA5C71E}" srcOrd="0" destOrd="0" parTransId="{0B06C43A-02CA-46C7-ACA9-ED08B9A7696D}" sibTransId="{8909ADED-50A2-4FB2-A4AC-0B20F2981B23}"/>
    <dgm:cxn modelId="{23F4EC2D-1369-4A03-96B6-C18A97E0DA20}" srcId="{E151E351-42F9-468E-BB5A-38719225E3DA}" destId="{63470D5D-3AAC-4F0D-829D-EBF1BDFBA78A}" srcOrd="0" destOrd="0" parTransId="{1EE4F769-6018-4AE2-B777-8A93E440C1F1}" sibTransId="{8AE1435F-2A54-43FC-9026-B1BF899C29C8}"/>
    <dgm:cxn modelId="{2A524046-3449-403A-803B-2066B9099E1B}" type="presOf" srcId="{7FF01583-4E9E-4CD8-A032-94CDA79F14AD}" destId="{56A4CC8E-9061-455A-B38B-F27DB2F346D2}" srcOrd="0" destOrd="0" presId="urn:microsoft.com/office/officeart/2005/8/layout/hList1"/>
    <dgm:cxn modelId="{8F215656-0BC5-4485-8869-A0400FC381F9}" srcId="{7FF01583-4E9E-4CD8-A032-94CDA79F14AD}" destId="{E54E161F-5ED0-46BD-B515-26932DF8E2C9}" srcOrd="1" destOrd="0" parTransId="{C5C12216-296A-4D66-9649-106AA30AEB78}" sibTransId="{76463548-2B0E-4206-AC1B-A812E0A88ADE}"/>
    <dgm:cxn modelId="{434BA241-A435-4D10-9C5D-B34DA01FB363}" type="presOf" srcId="{FBD6A06D-BE17-4C4F-BC65-39F4C34A46B5}" destId="{E375C3A0-E262-4DFF-9443-AEC7767482A0}" srcOrd="0" destOrd="0" presId="urn:microsoft.com/office/officeart/2005/8/layout/hList1"/>
    <dgm:cxn modelId="{DA3492AF-B4C1-41CE-86AA-ED7C5092BB11}" type="presOf" srcId="{F0802CAE-0F31-4570-9A95-B216FCBDE55E}" destId="{31814BEA-9329-425F-8E0D-E9D8AC7015A6}" srcOrd="0" destOrd="0" presId="urn:microsoft.com/office/officeart/2005/8/layout/hList1"/>
    <dgm:cxn modelId="{34C30F78-8425-4848-B0E2-68982F72C948}" srcId="{7FF01583-4E9E-4CD8-A032-94CDA79F14AD}" destId="{E151E351-42F9-468E-BB5A-38719225E3DA}" srcOrd="0" destOrd="0" parTransId="{C1BCCF44-5DA9-475F-9D10-1A6A7E59E6A0}" sibTransId="{C30765E1-57AE-4996-B3DE-67A842B527EB}"/>
    <dgm:cxn modelId="{D60EBAAD-D063-47A4-845D-508F28997802}" type="presOf" srcId="{E54E161F-5ED0-46BD-B515-26932DF8E2C9}" destId="{81224082-9E56-4BC2-BC91-13FE637BD2F8}" srcOrd="0" destOrd="0" presId="urn:microsoft.com/office/officeart/2005/8/layout/hList1"/>
    <dgm:cxn modelId="{4C35DAE4-CBE6-4436-8C8D-CBB019D9697B}" srcId="{FBD6A06D-BE17-4C4F-BC65-39F4C34A46B5}" destId="{F0802CAE-0F31-4570-9A95-B216FCBDE55E}" srcOrd="0" destOrd="0" parTransId="{E7700AB4-F059-4136-936C-548EC45C7F3A}" sibTransId="{9D87F052-01D6-4895-A026-6EAF4D4C9981}"/>
    <dgm:cxn modelId="{F2A5590B-01AA-46B8-ADE9-3ACD90E91BC2}" type="presParOf" srcId="{56A4CC8E-9061-455A-B38B-F27DB2F346D2}" destId="{47F52745-9DB7-4CAF-B430-F0ED62F5FC29}" srcOrd="0" destOrd="0" presId="urn:microsoft.com/office/officeart/2005/8/layout/hList1"/>
    <dgm:cxn modelId="{FCCECF4E-C1AD-4617-B432-1241F2C7AFB4}" type="presParOf" srcId="{47F52745-9DB7-4CAF-B430-F0ED62F5FC29}" destId="{C337E460-6D4A-42D8-B274-CB22073F7B37}" srcOrd="0" destOrd="0" presId="urn:microsoft.com/office/officeart/2005/8/layout/hList1"/>
    <dgm:cxn modelId="{0973B36A-1D74-4893-B22F-BDDC8C8A7972}" type="presParOf" srcId="{47F52745-9DB7-4CAF-B430-F0ED62F5FC29}" destId="{57DBB058-B207-468E-934C-2995502DAD78}" srcOrd="1" destOrd="0" presId="urn:microsoft.com/office/officeart/2005/8/layout/hList1"/>
    <dgm:cxn modelId="{2A8278E8-50C5-4D58-97A2-3D701F6AAFEA}" type="presParOf" srcId="{56A4CC8E-9061-455A-B38B-F27DB2F346D2}" destId="{2345D7C0-1D4A-413F-AF00-0C19F59DAC03}" srcOrd="1" destOrd="0" presId="urn:microsoft.com/office/officeart/2005/8/layout/hList1"/>
    <dgm:cxn modelId="{5AD90A61-C97A-45B2-98BF-4FF429EDDB86}" type="presParOf" srcId="{56A4CC8E-9061-455A-B38B-F27DB2F346D2}" destId="{8F092970-9764-4989-9959-4F3024A23A6F}" srcOrd="2" destOrd="0" presId="urn:microsoft.com/office/officeart/2005/8/layout/hList1"/>
    <dgm:cxn modelId="{FF452C14-BAE6-472A-BDDC-62F8A68175F6}" type="presParOf" srcId="{8F092970-9764-4989-9959-4F3024A23A6F}" destId="{81224082-9E56-4BC2-BC91-13FE637BD2F8}" srcOrd="0" destOrd="0" presId="urn:microsoft.com/office/officeart/2005/8/layout/hList1"/>
    <dgm:cxn modelId="{D90D8672-BED4-41AC-AE33-F0EFCCF41F45}" type="presParOf" srcId="{8F092970-9764-4989-9959-4F3024A23A6F}" destId="{4149BC8F-CC8B-4014-937B-384FCC08C261}" srcOrd="1" destOrd="0" presId="urn:microsoft.com/office/officeart/2005/8/layout/hList1"/>
    <dgm:cxn modelId="{61C4CAC3-5517-4506-8852-49D7A4780EC6}" type="presParOf" srcId="{56A4CC8E-9061-455A-B38B-F27DB2F346D2}" destId="{A04FA4B5-5320-443D-A486-096F747450F1}" srcOrd="3" destOrd="0" presId="urn:microsoft.com/office/officeart/2005/8/layout/hList1"/>
    <dgm:cxn modelId="{8F942BE8-240B-4141-9760-F034402CF827}" type="presParOf" srcId="{56A4CC8E-9061-455A-B38B-F27DB2F346D2}" destId="{6D47EE0F-A9D4-45BE-BE19-A9D6C05D8BBC}" srcOrd="4" destOrd="0" presId="urn:microsoft.com/office/officeart/2005/8/layout/hList1"/>
    <dgm:cxn modelId="{0274F025-094C-4455-A9F8-CA4AF85F1F76}" type="presParOf" srcId="{6D47EE0F-A9D4-45BE-BE19-A9D6C05D8BBC}" destId="{E375C3A0-E262-4DFF-9443-AEC7767482A0}" srcOrd="0" destOrd="0" presId="urn:microsoft.com/office/officeart/2005/8/layout/hList1"/>
    <dgm:cxn modelId="{2598B799-8052-413F-A000-5C49D4C7D307}" type="presParOf" srcId="{6D47EE0F-A9D4-45BE-BE19-A9D6C05D8BBC}" destId="{31814BEA-9329-425F-8E0D-E9D8AC7015A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FF655-F2BC-4A32-8F7C-CA3142B01718}">
      <dsp:nvSpPr>
        <dsp:cNvPr id="0" name=""/>
        <dsp:cNvSpPr/>
      </dsp:nvSpPr>
      <dsp:spPr>
        <a:xfrm>
          <a:off x="0" y="25203"/>
          <a:ext cx="7129463" cy="608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/>
            <a:t>Main Activities Our Association in next years</a:t>
          </a:r>
          <a:endParaRPr lang="de-DE" sz="2600" kern="1200" dirty="0"/>
        </a:p>
      </dsp:txBody>
      <dsp:txXfrm>
        <a:off x="29700" y="54903"/>
        <a:ext cx="7070063" cy="549000"/>
      </dsp:txXfrm>
    </dsp:sp>
    <dsp:sp modelId="{FFC33BD6-35A8-43CC-8E37-38F128624AEE}">
      <dsp:nvSpPr>
        <dsp:cNvPr id="0" name=""/>
        <dsp:cNvSpPr/>
      </dsp:nvSpPr>
      <dsp:spPr>
        <a:xfrm>
          <a:off x="0" y="633603"/>
          <a:ext cx="7129463" cy="861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36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000" kern="1200" dirty="0" err="1" smtClean="0"/>
            <a:t>Combining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information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databases</a:t>
          </a:r>
          <a:r>
            <a:rPr lang="hu-HU" sz="2000" kern="1200" dirty="0" smtClean="0"/>
            <a:t> of </a:t>
          </a:r>
          <a:r>
            <a:rPr lang="hu-HU" sz="2000" kern="1200" dirty="0" err="1" smtClean="0"/>
            <a:t>the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different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level</a:t>
          </a:r>
          <a:r>
            <a:rPr lang="hu-HU" sz="2000" kern="1200" dirty="0" smtClean="0"/>
            <a:t> of  </a:t>
          </a:r>
          <a:r>
            <a:rPr lang="hu-HU" sz="2000" kern="1200" dirty="0" err="1" smtClean="0"/>
            <a:t>education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systems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to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gain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relevant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data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to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handle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the</a:t>
          </a:r>
          <a:r>
            <a:rPr lang="hu-HU" sz="2000" kern="1200" dirty="0" smtClean="0"/>
            <a:t>  </a:t>
          </a:r>
          <a:r>
            <a:rPr lang="hu-HU" sz="2000" kern="1200" dirty="0" err="1" smtClean="0"/>
            <a:t>skill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shortage</a:t>
          </a:r>
          <a:r>
            <a:rPr lang="hu-HU" sz="2000" kern="1200" dirty="0" smtClean="0"/>
            <a:t>.</a:t>
          </a:r>
          <a:endParaRPr lang="de-DE" sz="2000" kern="1200" dirty="0"/>
        </a:p>
      </dsp:txBody>
      <dsp:txXfrm>
        <a:off x="0" y="633603"/>
        <a:ext cx="7129463" cy="861120"/>
      </dsp:txXfrm>
    </dsp:sp>
    <dsp:sp modelId="{97A64726-0E80-410A-87B3-CDADA2726A27}">
      <dsp:nvSpPr>
        <dsp:cNvPr id="0" name=""/>
        <dsp:cNvSpPr/>
      </dsp:nvSpPr>
      <dsp:spPr>
        <a:xfrm>
          <a:off x="0" y="1494724"/>
          <a:ext cx="7129463" cy="608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/>
            <a:t>Our Main Demands from Government</a:t>
          </a:r>
          <a:endParaRPr lang="de-DE" sz="2600" kern="1200" dirty="0"/>
        </a:p>
      </dsp:txBody>
      <dsp:txXfrm>
        <a:off x="29700" y="1524424"/>
        <a:ext cx="7070063" cy="549000"/>
      </dsp:txXfrm>
    </dsp:sp>
    <dsp:sp modelId="{9B7EEAE4-3C6F-491A-B783-B0B654CC776B}">
      <dsp:nvSpPr>
        <dsp:cNvPr id="0" name=""/>
        <dsp:cNvSpPr/>
      </dsp:nvSpPr>
      <dsp:spPr>
        <a:xfrm>
          <a:off x="0" y="2103124"/>
          <a:ext cx="7129463" cy="1184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36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To promote the activity of  Higher Education – Industry Cooperation Centre</a:t>
          </a:r>
          <a:r>
            <a:rPr lang="hu-HU" sz="2000" kern="1200" dirty="0" smtClean="0"/>
            <a:t>s (FIEK).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000" kern="1200" dirty="0" err="1" smtClean="0"/>
            <a:t>To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create</a:t>
          </a:r>
          <a:r>
            <a:rPr lang="hu-HU" sz="2000" kern="1200" dirty="0" smtClean="0"/>
            <a:t> a </a:t>
          </a:r>
          <a:r>
            <a:rPr lang="hu-HU" sz="2000" kern="1200" dirty="0" err="1" smtClean="0"/>
            <a:t>system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for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regular</a:t>
          </a:r>
          <a:r>
            <a:rPr lang="hu-HU" sz="2000" kern="1200" dirty="0" smtClean="0"/>
            <a:t> update of PHE </a:t>
          </a:r>
          <a:r>
            <a:rPr lang="hu-HU" sz="2000" kern="1200" dirty="0" err="1" smtClean="0"/>
            <a:t>programs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according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to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the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changes</a:t>
          </a:r>
          <a:r>
            <a:rPr lang="hu-HU" sz="2000" kern="1200" dirty="0" smtClean="0"/>
            <a:t> in </a:t>
          </a:r>
          <a:r>
            <a:rPr lang="hu-HU" sz="2000" kern="1200" dirty="0" err="1" smtClean="0"/>
            <a:t>the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world</a:t>
          </a:r>
          <a:r>
            <a:rPr lang="hu-HU" sz="2000" kern="1200" dirty="0" smtClean="0"/>
            <a:t> of </a:t>
          </a:r>
          <a:r>
            <a:rPr lang="hu-HU" sz="2000" kern="1200" dirty="0" err="1" smtClean="0"/>
            <a:t>work</a:t>
          </a:r>
          <a:r>
            <a:rPr lang="hu-HU" sz="2000" kern="1200" dirty="0" smtClean="0"/>
            <a:t>.</a:t>
          </a:r>
          <a:endParaRPr lang="de-DE" sz="2000" kern="1200" dirty="0"/>
        </a:p>
      </dsp:txBody>
      <dsp:txXfrm>
        <a:off x="0" y="2103124"/>
        <a:ext cx="7129463" cy="1184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FF655-F2BC-4A32-8F7C-CA3142B01718}">
      <dsp:nvSpPr>
        <dsp:cNvPr id="0" name=""/>
        <dsp:cNvSpPr/>
      </dsp:nvSpPr>
      <dsp:spPr>
        <a:xfrm>
          <a:off x="0" y="177356"/>
          <a:ext cx="7129463" cy="514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/>
            <a:t>Main Activities Our Association in next years</a:t>
          </a:r>
          <a:endParaRPr lang="de-DE" sz="2200" kern="1200" dirty="0"/>
        </a:p>
      </dsp:txBody>
      <dsp:txXfrm>
        <a:off x="25130" y="202486"/>
        <a:ext cx="7079203" cy="464540"/>
      </dsp:txXfrm>
    </dsp:sp>
    <dsp:sp modelId="{FFC33BD6-35A8-43CC-8E37-38F128624AEE}">
      <dsp:nvSpPr>
        <dsp:cNvPr id="0" name=""/>
        <dsp:cNvSpPr/>
      </dsp:nvSpPr>
      <dsp:spPr>
        <a:xfrm>
          <a:off x="0" y="692156"/>
          <a:ext cx="7129463" cy="107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36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700" kern="1200" dirty="0" err="1" smtClean="0"/>
            <a:t>Extend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the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activities</a:t>
          </a:r>
          <a:r>
            <a:rPr lang="hu-HU" sz="1700" kern="1200" dirty="0" smtClean="0"/>
            <a:t> of </a:t>
          </a:r>
          <a:r>
            <a:rPr lang="hu-HU" sz="1700" kern="1200" dirty="0" err="1" smtClean="0"/>
            <a:t>Student</a:t>
          </a:r>
          <a:r>
            <a:rPr lang="hu-HU" sz="1700" kern="1200" dirty="0" smtClean="0"/>
            <a:t> Service </a:t>
          </a:r>
          <a:r>
            <a:rPr lang="hu-HU" sz="1700" kern="1200" dirty="0" err="1" smtClean="0"/>
            <a:t>Centers</a:t>
          </a:r>
          <a:r>
            <a:rPr lang="hu-HU" sz="1700" kern="1200" dirty="0" smtClean="0"/>
            <a:t> in local and </a:t>
          </a:r>
          <a:r>
            <a:rPr lang="hu-HU" sz="1700" kern="1200" dirty="0" err="1" smtClean="0"/>
            <a:t>at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national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level</a:t>
          </a:r>
          <a:r>
            <a:rPr lang="hu-HU" sz="1700" kern="1200" dirty="0" smtClean="0"/>
            <a:t>.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700" kern="1200" dirty="0" err="1" smtClean="0"/>
            <a:t>Involve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Alumni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students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into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the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education</a:t>
          </a:r>
          <a:r>
            <a:rPr lang="hu-HU" sz="1700" kern="1200" dirty="0" smtClean="0"/>
            <a:t>.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700" kern="1200" dirty="0" err="1" smtClean="0"/>
            <a:t>Creating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experience-based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quality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tools</a:t>
          </a:r>
          <a:r>
            <a:rPr lang="hu-HU" sz="1700" kern="1200" dirty="0" smtClean="0"/>
            <a:t>.</a:t>
          </a:r>
          <a:endParaRPr lang="de-DE" sz="1700" kern="1200" dirty="0"/>
        </a:p>
      </dsp:txBody>
      <dsp:txXfrm>
        <a:off x="0" y="692156"/>
        <a:ext cx="7129463" cy="1070190"/>
      </dsp:txXfrm>
    </dsp:sp>
    <dsp:sp modelId="{97A64726-0E80-410A-87B3-CDADA2726A27}">
      <dsp:nvSpPr>
        <dsp:cNvPr id="0" name=""/>
        <dsp:cNvSpPr/>
      </dsp:nvSpPr>
      <dsp:spPr>
        <a:xfrm>
          <a:off x="0" y="1762347"/>
          <a:ext cx="7129463" cy="514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/>
            <a:t>Our Main Demands from Government</a:t>
          </a:r>
          <a:endParaRPr lang="de-DE" sz="2200" kern="1200" dirty="0"/>
        </a:p>
      </dsp:txBody>
      <dsp:txXfrm>
        <a:off x="25130" y="1787477"/>
        <a:ext cx="7079203" cy="464540"/>
      </dsp:txXfrm>
    </dsp:sp>
    <dsp:sp modelId="{9B7EEAE4-3C6F-491A-B783-B0B654CC776B}">
      <dsp:nvSpPr>
        <dsp:cNvPr id="0" name=""/>
        <dsp:cNvSpPr/>
      </dsp:nvSpPr>
      <dsp:spPr>
        <a:xfrm>
          <a:off x="0" y="2277147"/>
          <a:ext cx="7129463" cy="1001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36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l-SI" sz="1700" kern="1200" dirty="0" smtClean="0"/>
            <a:t>To provide economic incentives (tax reduction, tax exemptions, mentor paying) for companies that are accepting students as interns.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700" kern="1200" dirty="0" err="1" smtClean="0"/>
            <a:t>Directives</a:t>
          </a:r>
          <a:r>
            <a:rPr lang="hu-HU" sz="1700" kern="1200" dirty="0" smtClean="0"/>
            <a:t> in </a:t>
          </a:r>
          <a:r>
            <a:rPr lang="hu-HU" sz="1700" kern="1200" dirty="0" err="1" smtClean="0"/>
            <a:t>the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proces</a:t>
          </a:r>
          <a:r>
            <a:rPr lang="hu-HU" sz="1700" kern="1200" dirty="0" smtClean="0"/>
            <a:t> of </a:t>
          </a:r>
          <a:r>
            <a:rPr lang="hu-HU" sz="1700" kern="1200" dirty="0" err="1" smtClean="0"/>
            <a:t>review</a:t>
          </a:r>
          <a:r>
            <a:rPr lang="hu-HU" sz="1700" kern="1200" dirty="0" smtClean="0"/>
            <a:t> of </a:t>
          </a:r>
          <a:r>
            <a:rPr lang="hu-HU" sz="1700" kern="1200" dirty="0" err="1" smtClean="0"/>
            <a:t>Requirements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against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all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higher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education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programs</a:t>
          </a:r>
          <a:r>
            <a:rPr lang="hu-HU" sz="1700" kern="1200" dirty="0" smtClean="0"/>
            <a:t> (KKK) </a:t>
          </a:r>
          <a:r>
            <a:rPr lang="hu-HU" sz="1700" kern="1200" dirty="0" err="1" smtClean="0"/>
            <a:t>especially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to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involve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industry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actors</a:t>
          </a:r>
          <a:r>
            <a:rPr lang="hu-HU" sz="1700" kern="1200" dirty="0" smtClean="0"/>
            <a:t>.</a:t>
          </a:r>
          <a:endParaRPr lang="de-DE" sz="1700" kern="1200" dirty="0"/>
        </a:p>
      </dsp:txBody>
      <dsp:txXfrm>
        <a:off x="0" y="2277147"/>
        <a:ext cx="7129463" cy="10018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FF655-F2BC-4A32-8F7C-CA3142B01718}">
      <dsp:nvSpPr>
        <dsp:cNvPr id="0" name=""/>
        <dsp:cNvSpPr/>
      </dsp:nvSpPr>
      <dsp:spPr>
        <a:xfrm>
          <a:off x="0" y="48872"/>
          <a:ext cx="7129463" cy="5615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/>
            <a:t>Main Activities Our Association in next years</a:t>
          </a:r>
          <a:endParaRPr lang="de-DE" sz="2400" kern="1200" dirty="0"/>
        </a:p>
      </dsp:txBody>
      <dsp:txXfrm>
        <a:off x="27415" y="76287"/>
        <a:ext cx="7074633" cy="506769"/>
      </dsp:txXfrm>
    </dsp:sp>
    <dsp:sp modelId="{FFC33BD6-35A8-43CC-8E37-38F128624AEE}">
      <dsp:nvSpPr>
        <dsp:cNvPr id="0" name=""/>
        <dsp:cNvSpPr/>
      </dsp:nvSpPr>
      <dsp:spPr>
        <a:xfrm>
          <a:off x="0" y="610472"/>
          <a:ext cx="7129463" cy="111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36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900" kern="1200" dirty="0" smtClean="0"/>
            <a:t>We </a:t>
          </a:r>
          <a:r>
            <a:rPr lang="hu-HU" sz="1900" kern="1200" dirty="0" err="1" smtClean="0"/>
            <a:t>have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to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develop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the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concept</a:t>
          </a:r>
          <a:r>
            <a:rPr lang="hu-HU" sz="1900" kern="1200" dirty="0" smtClean="0"/>
            <a:t> of </a:t>
          </a:r>
          <a:r>
            <a:rPr lang="en-US" sz="1900" kern="1200" dirty="0" smtClean="0"/>
            <a:t>Competence Development Center</a:t>
          </a:r>
          <a:r>
            <a:rPr lang="hu-HU" sz="1900" kern="1200" dirty="0" smtClean="0"/>
            <a:t> in </a:t>
          </a:r>
          <a:r>
            <a:rPr lang="hu-HU" sz="1900" kern="1200" dirty="0" err="1" smtClean="0"/>
            <a:t>institutional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level</a:t>
          </a:r>
          <a:r>
            <a:rPr lang="hu-HU" sz="1900" kern="1200" dirty="0" smtClean="0"/>
            <a:t>.</a:t>
          </a:r>
          <a:endParaRPr lang="de-DE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900" kern="1200" dirty="0" err="1" smtClean="0"/>
            <a:t>Higher</a:t>
          </a:r>
          <a:r>
            <a:rPr lang="hu-HU" sz="1900" kern="1200" dirty="0" smtClean="0"/>
            <a:t> Education Digital </a:t>
          </a:r>
          <a:r>
            <a:rPr lang="hu-HU" sz="1900" kern="1200" dirty="0" err="1" smtClean="0"/>
            <a:t>Knowledge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Base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Portal</a:t>
          </a:r>
          <a:r>
            <a:rPr lang="hu-HU" sz="1900" kern="1200" dirty="0" smtClean="0"/>
            <a:t> in </a:t>
          </a:r>
          <a:r>
            <a:rPr lang="hu-HU" sz="1900" kern="1200" dirty="0" err="1" smtClean="0"/>
            <a:t>national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level</a:t>
          </a:r>
          <a:r>
            <a:rPr lang="hu-HU" sz="1900" kern="1200" dirty="0" smtClean="0"/>
            <a:t>.</a:t>
          </a:r>
          <a:endParaRPr lang="de-DE" sz="1900" kern="1200" dirty="0"/>
        </a:p>
      </dsp:txBody>
      <dsp:txXfrm>
        <a:off x="0" y="610472"/>
        <a:ext cx="7129463" cy="1117800"/>
      </dsp:txXfrm>
    </dsp:sp>
    <dsp:sp modelId="{97A64726-0E80-410A-87B3-CDADA2726A27}">
      <dsp:nvSpPr>
        <dsp:cNvPr id="0" name=""/>
        <dsp:cNvSpPr/>
      </dsp:nvSpPr>
      <dsp:spPr>
        <a:xfrm>
          <a:off x="0" y="1728272"/>
          <a:ext cx="7129463" cy="5615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/>
            <a:t>Our Main Demands from Government</a:t>
          </a:r>
          <a:endParaRPr lang="de-DE" sz="2400" kern="1200" dirty="0"/>
        </a:p>
      </dsp:txBody>
      <dsp:txXfrm>
        <a:off x="27415" y="1755687"/>
        <a:ext cx="7074633" cy="506769"/>
      </dsp:txXfrm>
    </dsp:sp>
    <dsp:sp modelId="{9B7EEAE4-3C6F-491A-B783-B0B654CC776B}">
      <dsp:nvSpPr>
        <dsp:cNvPr id="0" name=""/>
        <dsp:cNvSpPr/>
      </dsp:nvSpPr>
      <dsp:spPr>
        <a:xfrm>
          <a:off x="0" y="2284290"/>
          <a:ext cx="7129463" cy="1313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36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900" kern="1200" dirty="0" err="1" smtClean="0"/>
            <a:t>To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support</a:t>
          </a:r>
          <a:r>
            <a:rPr lang="hu-HU" sz="1900" kern="1200" dirty="0" smtClean="0"/>
            <a:t> (</a:t>
          </a:r>
          <a:r>
            <a:rPr lang="hu-HU" sz="1900" kern="1200" dirty="0" err="1" smtClean="0"/>
            <a:t>legal</a:t>
          </a:r>
          <a:r>
            <a:rPr lang="hu-HU" sz="1900" kern="1200" dirty="0" smtClean="0"/>
            <a:t>, </a:t>
          </a:r>
          <a:r>
            <a:rPr lang="hu-HU" sz="1900" kern="1200" dirty="0" err="1" smtClean="0"/>
            <a:t>financial</a:t>
          </a:r>
          <a:r>
            <a:rPr lang="hu-HU" sz="1900" kern="1200" dirty="0" smtClean="0"/>
            <a:t>, etc.) </a:t>
          </a:r>
          <a:r>
            <a:rPr lang="hu-HU" sz="1900" kern="1200" dirty="0" err="1" smtClean="0"/>
            <a:t>the</a:t>
          </a:r>
          <a:r>
            <a:rPr lang="hu-HU" sz="1900" kern="1200" dirty="0" smtClean="0"/>
            <a:t> establishment of </a:t>
          </a:r>
          <a:r>
            <a:rPr lang="hu-HU" sz="1900" kern="1200" dirty="0" err="1" smtClean="0"/>
            <a:t>Competence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Development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Centers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at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HEIs</a:t>
          </a:r>
          <a:r>
            <a:rPr lang="hu-HU" sz="1900" kern="1200" dirty="0" smtClean="0"/>
            <a:t>.</a:t>
          </a:r>
          <a:endParaRPr lang="de-DE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900" kern="1200" dirty="0" err="1" smtClean="0"/>
            <a:t>Establish</a:t>
          </a:r>
          <a:r>
            <a:rPr lang="hu-HU" sz="1900" kern="1200" dirty="0" smtClean="0"/>
            <a:t> National </a:t>
          </a:r>
          <a:r>
            <a:rPr lang="hu-HU" sz="1900" kern="1200" dirty="0" err="1" smtClean="0"/>
            <a:t>Higher</a:t>
          </a:r>
          <a:r>
            <a:rPr lang="hu-HU" sz="1900" kern="1200" dirty="0" smtClean="0"/>
            <a:t> Education Digital </a:t>
          </a:r>
          <a:r>
            <a:rPr lang="hu-HU" sz="1900" kern="1200" dirty="0" err="1" smtClean="0"/>
            <a:t>Knowledge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Base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Portal</a:t>
          </a:r>
          <a:r>
            <a:rPr lang="hu-HU" sz="1900" kern="1200" dirty="0" smtClean="0"/>
            <a:t> (</a:t>
          </a:r>
          <a:r>
            <a:rPr lang="hu-HU" sz="1900" kern="1200" dirty="0" err="1" smtClean="0"/>
            <a:t>research</a:t>
          </a:r>
          <a:r>
            <a:rPr lang="hu-HU" sz="1900" kern="1200" dirty="0" smtClean="0"/>
            <a:t> + service + </a:t>
          </a:r>
          <a:r>
            <a:rPr lang="hu-HU" sz="1900" kern="1200" dirty="0" err="1" smtClean="0"/>
            <a:t>education</a:t>
          </a:r>
          <a:r>
            <a:rPr lang="hu-HU" sz="1900" kern="1200" dirty="0" smtClean="0"/>
            <a:t>).</a:t>
          </a:r>
          <a:endParaRPr lang="de-DE" sz="1900" kern="1200" dirty="0"/>
        </a:p>
      </dsp:txBody>
      <dsp:txXfrm>
        <a:off x="0" y="2284290"/>
        <a:ext cx="7129463" cy="13131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37E460-6D4A-42D8-B274-CB22073F7B37}">
      <dsp:nvSpPr>
        <dsp:cNvPr id="0" name=""/>
        <dsp:cNvSpPr/>
      </dsp:nvSpPr>
      <dsp:spPr>
        <a:xfrm>
          <a:off x="2227" y="758241"/>
          <a:ext cx="2172258" cy="8543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Setting Policy Priorities through National Stakeholder Consultation</a:t>
          </a:r>
          <a:endParaRPr lang="de-DE" sz="1400" kern="1200" dirty="0"/>
        </a:p>
      </dsp:txBody>
      <dsp:txXfrm>
        <a:off x="2227" y="758241"/>
        <a:ext cx="2172258" cy="854350"/>
      </dsp:txXfrm>
    </dsp:sp>
    <dsp:sp modelId="{57DBB058-B207-468E-934C-2995502DAD78}">
      <dsp:nvSpPr>
        <dsp:cNvPr id="0" name=""/>
        <dsp:cNvSpPr/>
      </dsp:nvSpPr>
      <dsp:spPr>
        <a:xfrm>
          <a:off x="0" y="1872210"/>
          <a:ext cx="2172258" cy="9415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The </a:t>
          </a:r>
          <a:r>
            <a:rPr lang="hu-HU" sz="1400" kern="1200" dirty="0" err="1" smtClean="0"/>
            <a:t>NCPHEE-meetings</a:t>
          </a:r>
          <a:r>
            <a:rPr lang="hu-HU" sz="1400" kern="1200" dirty="0" smtClean="0"/>
            <a:t> </a:t>
          </a:r>
          <a:r>
            <a:rPr lang="hu-HU" sz="1400" kern="1200" dirty="0" err="1" smtClean="0"/>
            <a:t>were</a:t>
          </a:r>
          <a:r>
            <a:rPr lang="hu-HU" sz="1400" kern="1200" dirty="0" smtClean="0"/>
            <a:t> </a:t>
          </a:r>
          <a:r>
            <a:rPr lang="hu-HU" sz="1400" kern="1200" dirty="0" err="1" smtClean="0"/>
            <a:t>much</a:t>
          </a:r>
          <a:r>
            <a:rPr lang="hu-HU" sz="1400" kern="1200" dirty="0" smtClean="0"/>
            <a:t> more </a:t>
          </a:r>
          <a:r>
            <a:rPr lang="hu-HU" sz="1400" kern="1200" dirty="0" err="1" smtClean="0"/>
            <a:t>effective</a:t>
          </a:r>
          <a:r>
            <a:rPr lang="hu-HU" sz="1400" kern="1200" dirty="0" smtClean="0"/>
            <a:t> and  </a:t>
          </a:r>
          <a:r>
            <a:rPr lang="hu-HU" sz="1400" kern="1200" dirty="0" err="1" smtClean="0"/>
            <a:t>fruitful</a:t>
          </a:r>
          <a:r>
            <a:rPr lang="hu-HU" sz="1400" kern="1200" dirty="0" smtClean="0"/>
            <a:t> </a:t>
          </a:r>
          <a:r>
            <a:rPr lang="hu-HU" sz="1400" kern="1200" dirty="0" err="1" smtClean="0"/>
            <a:t>than</a:t>
          </a:r>
          <a:r>
            <a:rPr lang="hu-HU" sz="1400" kern="1200" dirty="0" smtClean="0"/>
            <a:t> </a:t>
          </a:r>
          <a:r>
            <a:rPr lang="hu-HU" sz="1400" kern="1200" dirty="0" err="1" smtClean="0"/>
            <a:t>expected</a:t>
          </a:r>
          <a:r>
            <a:rPr lang="hu-HU" sz="1400" kern="1200" dirty="0" smtClean="0"/>
            <a:t>. </a:t>
          </a:r>
          <a:endParaRPr lang="de-DE" sz="1400" kern="1200" dirty="0"/>
        </a:p>
      </dsp:txBody>
      <dsp:txXfrm>
        <a:off x="0" y="1872210"/>
        <a:ext cx="2172258" cy="941534"/>
      </dsp:txXfrm>
    </dsp:sp>
    <dsp:sp modelId="{81224082-9E56-4BC2-BC91-13FE637BD2F8}">
      <dsp:nvSpPr>
        <dsp:cNvPr id="0" name=""/>
        <dsp:cNvSpPr/>
      </dsp:nvSpPr>
      <dsp:spPr>
        <a:xfrm>
          <a:off x="2478602" y="758241"/>
          <a:ext cx="2172258" cy="8543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Sharing Experience with Experts &amp; Associations at European Fora</a:t>
          </a:r>
          <a:endParaRPr lang="de-DE" sz="1400" kern="1200" dirty="0"/>
        </a:p>
      </dsp:txBody>
      <dsp:txXfrm>
        <a:off x="2478602" y="758241"/>
        <a:ext cx="2172258" cy="854350"/>
      </dsp:txXfrm>
    </dsp:sp>
    <dsp:sp modelId="{4149BC8F-CC8B-4014-937B-384FCC08C261}">
      <dsp:nvSpPr>
        <dsp:cNvPr id="0" name=""/>
        <dsp:cNvSpPr/>
      </dsp:nvSpPr>
      <dsp:spPr>
        <a:xfrm>
          <a:off x="2452600" y="1800201"/>
          <a:ext cx="2172258" cy="9415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err="1" smtClean="0"/>
            <a:t>Methodology</a:t>
          </a:r>
          <a:r>
            <a:rPr lang="hu-HU" sz="1400" kern="1200" dirty="0" smtClean="0"/>
            <a:t> of </a:t>
          </a:r>
          <a:r>
            <a:rPr lang="hu-HU" sz="1400" kern="1200" dirty="0" err="1" smtClean="0"/>
            <a:t>the</a:t>
          </a:r>
          <a:r>
            <a:rPr lang="hu-HU" sz="1400" kern="1200" dirty="0" smtClean="0"/>
            <a:t> </a:t>
          </a:r>
          <a:r>
            <a:rPr lang="hu-HU" sz="1400" kern="1200" dirty="0" err="1" smtClean="0"/>
            <a:t>involvement</a:t>
          </a:r>
          <a:r>
            <a:rPr lang="hu-HU" sz="1400" kern="1200" dirty="0" smtClean="0"/>
            <a:t> of </a:t>
          </a:r>
          <a:r>
            <a:rPr lang="hu-HU" sz="1400" kern="1200" dirty="0" err="1" smtClean="0"/>
            <a:t>international</a:t>
          </a:r>
          <a:r>
            <a:rPr lang="hu-HU" sz="1400" kern="1200" dirty="0" smtClean="0"/>
            <a:t> </a:t>
          </a:r>
          <a:r>
            <a:rPr lang="hu-HU" sz="1400" kern="1200" dirty="0" err="1" smtClean="0"/>
            <a:t>experts</a:t>
          </a:r>
          <a:r>
            <a:rPr lang="hu-HU" sz="1400" kern="1200" dirty="0" smtClean="0"/>
            <a:t> </a:t>
          </a:r>
          <a:r>
            <a:rPr lang="hu-HU" sz="1400" kern="1200" dirty="0" err="1" smtClean="0"/>
            <a:t>was</a:t>
          </a:r>
          <a:r>
            <a:rPr lang="hu-HU" sz="1400" kern="1200" dirty="0" smtClean="0"/>
            <a:t> </a:t>
          </a:r>
          <a:r>
            <a:rPr lang="hu-HU" sz="1400" kern="1200" dirty="0" err="1" smtClean="0"/>
            <a:t>satisfactory</a:t>
          </a:r>
          <a:r>
            <a:rPr lang="hu-HU" sz="1400" kern="1200" dirty="0" smtClean="0"/>
            <a:t>.</a:t>
          </a:r>
          <a:endParaRPr lang="de-DE" sz="1400" kern="1200" dirty="0"/>
        </a:p>
      </dsp:txBody>
      <dsp:txXfrm>
        <a:off x="2452600" y="1800201"/>
        <a:ext cx="2172258" cy="941534"/>
      </dsp:txXfrm>
    </dsp:sp>
    <dsp:sp modelId="{E375C3A0-E262-4DFF-9443-AEC7767482A0}">
      <dsp:nvSpPr>
        <dsp:cNvPr id="0" name=""/>
        <dsp:cNvSpPr/>
      </dsp:nvSpPr>
      <dsp:spPr>
        <a:xfrm>
          <a:off x="4954976" y="758241"/>
          <a:ext cx="2172258" cy="8543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Best Practice Collection &amp; Sharing</a:t>
          </a:r>
          <a:endParaRPr lang="de-DE" sz="1400" kern="1200" dirty="0"/>
        </a:p>
      </dsp:txBody>
      <dsp:txXfrm>
        <a:off x="4954976" y="758241"/>
        <a:ext cx="2172258" cy="854350"/>
      </dsp:txXfrm>
    </dsp:sp>
    <dsp:sp modelId="{31814BEA-9329-425F-8E0D-E9D8AC7015A6}">
      <dsp:nvSpPr>
        <dsp:cNvPr id="0" name=""/>
        <dsp:cNvSpPr/>
      </dsp:nvSpPr>
      <dsp:spPr>
        <a:xfrm>
          <a:off x="4930864" y="1800201"/>
          <a:ext cx="2172258" cy="9415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err="1" smtClean="0"/>
            <a:t>We</a:t>
          </a:r>
          <a:r>
            <a:rPr lang="hu-HU" sz="1400" kern="1200" dirty="0" smtClean="0"/>
            <a:t> </a:t>
          </a:r>
          <a:r>
            <a:rPr lang="hu-HU" sz="1400" kern="1200" dirty="0" err="1" smtClean="0"/>
            <a:t>experienced</a:t>
          </a:r>
          <a:r>
            <a:rPr lang="hu-HU" sz="1400" kern="1200" dirty="0" smtClean="0"/>
            <a:t> </a:t>
          </a:r>
          <a:r>
            <a:rPr lang="hu-HU" sz="1400" kern="1200" dirty="0" err="1" smtClean="0"/>
            <a:t>that</a:t>
          </a:r>
          <a:r>
            <a:rPr lang="hu-HU" sz="1400" kern="1200" dirty="0" smtClean="0"/>
            <a:t> </a:t>
          </a:r>
          <a:r>
            <a:rPr lang="hu-HU" sz="1400" kern="1200" dirty="0" err="1" smtClean="0"/>
            <a:t>collection</a:t>
          </a:r>
          <a:r>
            <a:rPr lang="hu-HU" sz="1400" kern="1200" dirty="0" smtClean="0"/>
            <a:t> of </a:t>
          </a:r>
          <a:r>
            <a:rPr lang="hu-HU" sz="1400" kern="1200" dirty="0" err="1" smtClean="0"/>
            <a:t>relevant</a:t>
          </a:r>
          <a:r>
            <a:rPr lang="hu-HU" sz="1400" kern="1200" dirty="0" smtClean="0"/>
            <a:t> </a:t>
          </a:r>
          <a:r>
            <a:rPr lang="hu-HU" sz="1400" kern="1200" dirty="0" err="1" smtClean="0"/>
            <a:t>best</a:t>
          </a:r>
          <a:r>
            <a:rPr lang="hu-HU" sz="1400" kern="1200" dirty="0" smtClean="0"/>
            <a:t> </a:t>
          </a:r>
          <a:r>
            <a:rPr lang="hu-HU" sz="1400" kern="1200" dirty="0" err="1" smtClean="0"/>
            <a:t>practices</a:t>
          </a:r>
          <a:r>
            <a:rPr lang="hu-HU" sz="1400" kern="1200" dirty="0" smtClean="0"/>
            <a:t> is </a:t>
          </a:r>
          <a:r>
            <a:rPr lang="hu-HU" sz="1400" kern="1200" dirty="0" err="1" smtClean="0"/>
            <a:t>challenging</a:t>
          </a:r>
          <a:r>
            <a:rPr lang="hu-HU" sz="1400" kern="1200" dirty="0" smtClean="0"/>
            <a:t>.</a:t>
          </a:r>
          <a:endParaRPr lang="de-DE" sz="1400" kern="1200" dirty="0"/>
        </a:p>
      </dsp:txBody>
      <dsp:txXfrm>
        <a:off x="4930864" y="1800201"/>
        <a:ext cx="2172258" cy="941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B1587-BB4B-4FF5-A8CA-7A9A9367AF63}" type="datetimeFigureOut">
              <a:rPr lang="sl-SI" smtClean="0"/>
              <a:t>27. 06. 2018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66C34-AF83-4CF2-9379-A03219E1897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7087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3995936" y="4350135"/>
            <a:ext cx="864096" cy="273844"/>
          </a:xfrm>
        </p:spPr>
        <p:txBody>
          <a:bodyPr/>
          <a:lstStyle/>
          <a:p>
            <a:fld id="{44ED4925-3387-43CC-82D2-311B3E11393D}" type="datetimeFigureOut">
              <a:rPr lang="sl-SI" smtClean="0"/>
              <a:t>27. 06. 2018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5076056" y="4353948"/>
            <a:ext cx="2664296" cy="273844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7956376" y="4353948"/>
            <a:ext cx="864096" cy="273844"/>
          </a:xfrm>
        </p:spPr>
        <p:txBody>
          <a:bodyPr/>
          <a:lstStyle/>
          <a:p>
            <a:fld id="{CA7308EA-BA51-4432-B124-FDE68F57B0E2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vsebine 9"/>
          <p:cNvSpPr>
            <a:spLocks noGrp="1"/>
          </p:cNvSpPr>
          <p:nvPr>
            <p:ph sz="quarter" idx="13"/>
          </p:nvPr>
        </p:nvSpPr>
        <p:spPr>
          <a:xfrm>
            <a:off x="3995937" y="1924422"/>
            <a:ext cx="4679752" cy="1295400"/>
          </a:xfrm>
        </p:spPr>
        <p:txBody>
          <a:bodyPr>
            <a:normAutofit/>
          </a:bodyPr>
          <a:lstStyle>
            <a:lvl1pPr marL="0" indent="0">
              <a:buNone/>
              <a:defRPr sz="4400">
                <a:solidFill>
                  <a:srgbClr val="B58D4F"/>
                </a:solidFill>
                <a:latin typeface="+mj-lt"/>
              </a:defRPr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2" name="Ograda vsebine 11"/>
          <p:cNvSpPr>
            <a:spLocks noGrp="1"/>
          </p:cNvSpPr>
          <p:nvPr>
            <p:ph sz="quarter" idx="14"/>
          </p:nvPr>
        </p:nvSpPr>
        <p:spPr>
          <a:xfrm>
            <a:off x="3995738" y="3381842"/>
            <a:ext cx="4679950" cy="32504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pic>
        <p:nvPicPr>
          <p:cNvPr id="11" name="Slika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5815">
            <a:off x="202755" y="-92540"/>
            <a:ext cx="4050549" cy="6840000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347614"/>
            <a:ext cx="1625457" cy="31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04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19672" y="897564"/>
            <a:ext cx="7128792" cy="540060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B58D4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619677" y="1653651"/>
            <a:ext cx="7128791" cy="2808311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1619672" y="4767264"/>
            <a:ext cx="2133600" cy="273844"/>
          </a:xfrm>
        </p:spPr>
        <p:txBody>
          <a:bodyPr/>
          <a:lstStyle/>
          <a:p>
            <a:fld id="{44ED4925-3387-43CC-82D2-311B3E11393D}" type="datetimeFigureOut">
              <a:rPr lang="sl-SI" smtClean="0"/>
              <a:t>27. 06. 2018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3995936" y="4767264"/>
            <a:ext cx="2448272" cy="273844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660232" y="4767264"/>
            <a:ext cx="2133600" cy="273844"/>
          </a:xfrm>
        </p:spPr>
        <p:txBody>
          <a:bodyPr/>
          <a:lstStyle/>
          <a:p>
            <a:fld id="{CA7308EA-BA51-4432-B124-FDE68F57B0E2}" type="slidenum">
              <a:rPr lang="sl-SI" smtClean="0"/>
              <a:t>‹#›</a:t>
            </a:fld>
            <a:endParaRPr lang="sl-SI" dirty="0"/>
          </a:p>
        </p:txBody>
      </p:sp>
      <p:sp>
        <p:nvSpPr>
          <p:cNvPr id="8" name="Pravokotnik 7"/>
          <p:cNvSpPr/>
          <p:nvPr userDrawn="1"/>
        </p:nvSpPr>
        <p:spPr>
          <a:xfrm>
            <a:off x="0" y="0"/>
            <a:ext cx="1259632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91123"/>
            <a:ext cx="1625457" cy="31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97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619672" y="1599643"/>
            <a:ext cx="3374032" cy="299498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8" name="Pravokotnik 7"/>
          <p:cNvSpPr/>
          <p:nvPr userDrawn="1"/>
        </p:nvSpPr>
        <p:spPr>
          <a:xfrm>
            <a:off x="0" y="0"/>
            <a:ext cx="1259632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Ograda vsebine 2"/>
          <p:cNvSpPr>
            <a:spLocks noGrp="1"/>
          </p:cNvSpPr>
          <p:nvPr>
            <p:ph sz="half" idx="13"/>
          </p:nvPr>
        </p:nvSpPr>
        <p:spPr>
          <a:xfrm>
            <a:off x="5425752" y="1621093"/>
            <a:ext cx="3322712" cy="299498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10" name="Ograda datuma 3"/>
          <p:cNvSpPr>
            <a:spLocks noGrp="1"/>
          </p:cNvSpPr>
          <p:nvPr>
            <p:ph type="dt" sz="half" idx="10"/>
          </p:nvPr>
        </p:nvSpPr>
        <p:spPr>
          <a:xfrm>
            <a:off x="1619672" y="4767264"/>
            <a:ext cx="2133600" cy="273844"/>
          </a:xfrm>
        </p:spPr>
        <p:txBody>
          <a:bodyPr/>
          <a:lstStyle/>
          <a:p>
            <a:fld id="{44ED4925-3387-43CC-82D2-311B3E11393D}" type="datetimeFigureOut">
              <a:rPr lang="sl-SI" smtClean="0"/>
              <a:t>27. 06. 2018</a:t>
            </a:fld>
            <a:endParaRPr lang="sl-SI" dirty="0"/>
          </a:p>
        </p:txBody>
      </p:sp>
      <p:sp>
        <p:nvSpPr>
          <p:cNvPr id="11" name="Ograda noge 4"/>
          <p:cNvSpPr>
            <a:spLocks noGrp="1"/>
          </p:cNvSpPr>
          <p:nvPr>
            <p:ph type="ftr" sz="quarter" idx="11"/>
          </p:nvPr>
        </p:nvSpPr>
        <p:spPr>
          <a:xfrm>
            <a:off x="3995936" y="4767264"/>
            <a:ext cx="2448272" cy="273844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12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660232" y="4767264"/>
            <a:ext cx="2133600" cy="273844"/>
          </a:xfrm>
        </p:spPr>
        <p:txBody>
          <a:bodyPr/>
          <a:lstStyle/>
          <a:p>
            <a:fld id="{CA7308EA-BA51-4432-B124-FDE68F57B0E2}" type="slidenum">
              <a:rPr lang="sl-SI" smtClean="0"/>
              <a:t>‹#›</a:t>
            </a:fld>
            <a:endParaRPr lang="sl-SI" dirty="0"/>
          </a:p>
        </p:txBody>
      </p:sp>
      <p:sp>
        <p:nvSpPr>
          <p:cNvPr id="15" name="Naslov 1"/>
          <p:cNvSpPr>
            <a:spLocks noGrp="1"/>
          </p:cNvSpPr>
          <p:nvPr>
            <p:ph type="title"/>
          </p:nvPr>
        </p:nvSpPr>
        <p:spPr>
          <a:xfrm>
            <a:off x="1619672" y="897564"/>
            <a:ext cx="7128792" cy="540060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B58D4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pic>
        <p:nvPicPr>
          <p:cNvPr id="13" name="Slika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91123"/>
            <a:ext cx="1625457" cy="31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84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grada vsebine 9"/>
          <p:cNvSpPr>
            <a:spLocks noGrp="1"/>
          </p:cNvSpPr>
          <p:nvPr>
            <p:ph sz="quarter" idx="13"/>
          </p:nvPr>
        </p:nvSpPr>
        <p:spPr>
          <a:xfrm>
            <a:off x="3995937" y="1924422"/>
            <a:ext cx="4679752" cy="1295400"/>
          </a:xfrm>
        </p:spPr>
        <p:txBody>
          <a:bodyPr>
            <a:normAutofit/>
          </a:bodyPr>
          <a:lstStyle>
            <a:lvl1pPr marL="0" indent="0">
              <a:buNone/>
              <a:defRPr sz="4400">
                <a:solidFill>
                  <a:srgbClr val="B58D4F"/>
                </a:solidFill>
                <a:latin typeface="+mj-lt"/>
              </a:defRPr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4"/>
          </p:nvPr>
        </p:nvSpPr>
        <p:spPr>
          <a:xfrm>
            <a:off x="3995941" y="3760198"/>
            <a:ext cx="4680519" cy="124182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 dirty="0"/>
          </a:p>
        </p:txBody>
      </p:sp>
      <p:sp>
        <p:nvSpPr>
          <p:cNvPr id="22" name="Ograda vsebine 11"/>
          <p:cNvSpPr>
            <a:spLocks noGrp="1"/>
          </p:cNvSpPr>
          <p:nvPr>
            <p:ph sz="quarter" idx="15"/>
          </p:nvPr>
        </p:nvSpPr>
        <p:spPr>
          <a:xfrm>
            <a:off x="3995738" y="3326830"/>
            <a:ext cx="4679950" cy="32504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5815">
            <a:off x="202755" y="-92540"/>
            <a:ext cx="4050549" cy="68400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347614"/>
            <a:ext cx="1625457" cy="31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44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660545" y="1649729"/>
            <a:ext cx="4791631" cy="29236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sl-SI" dirty="0"/>
          </a:p>
        </p:txBody>
      </p:sp>
      <p:sp>
        <p:nvSpPr>
          <p:cNvPr id="11" name="Pravokotnik 10"/>
          <p:cNvSpPr/>
          <p:nvPr userDrawn="1"/>
        </p:nvSpPr>
        <p:spPr>
          <a:xfrm>
            <a:off x="0" y="0"/>
            <a:ext cx="1259632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Ograda datuma 3"/>
          <p:cNvSpPr>
            <a:spLocks noGrp="1"/>
          </p:cNvSpPr>
          <p:nvPr>
            <p:ph type="dt" sz="half" idx="10"/>
          </p:nvPr>
        </p:nvSpPr>
        <p:spPr>
          <a:xfrm>
            <a:off x="1619672" y="4767264"/>
            <a:ext cx="2133600" cy="273844"/>
          </a:xfrm>
        </p:spPr>
        <p:txBody>
          <a:bodyPr/>
          <a:lstStyle/>
          <a:p>
            <a:fld id="{44ED4925-3387-43CC-82D2-311B3E11393D}" type="datetimeFigureOut">
              <a:rPr lang="sl-SI" smtClean="0"/>
              <a:t>27. 06. 2018</a:t>
            </a:fld>
            <a:endParaRPr lang="sl-SI" dirty="0"/>
          </a:p>
        </p:txBody>
      </p:sp>
      <p:sp>
        <p:nvSpPr>
          <p:cNvPr id="14" name="Ograda noge 4"/>
          <p:cNvSpPr>
            <a:spLocks noGrp="1"/>
          </p:cNvSpPr>
          <p:nvPr>
            <p:ph type="ftr" sz="quarter" idx="11"/>
          </p:nvPr>
        </p:nvSpPr>
        <p:spPr>
          <a:xfrm>
            <a:off x="3995936" y="4767264"/>
            <a:ext cx="2448272" cy="273844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15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660232" y="4767264"/>
            <a:ext cx="2133600" cy="273844"/>
          </a:xfrm>
        </p:spPr>
        <p:txBody>
          <a:bodyPr/>
          <a:lstStyle/>
          <a:p>
            <a:fld id="{CA7308EA-BA51-4432-B124-FDE68F57B0E2}" type="slidenum">
              <a:rPr lang="sl-SI" smtClean="0"/>
              <a:t>‹#›</a:t>
            </a:fld>
            <a:endParaRPr lang="sl-SI" dirty="0"/>
          </a:p>
        </p:txBody>
      </p:sp>
      <p:sp>
        <p:nvSpPr>
          <p:cNvPr id="12" name="Naslov 1"/>
          <p:cNvSpPr>
            <a:spLocks noGrp="1"/>
          </p:cNvSpPr>
          <p:nvPr>
            <p:ph type="title"/>
          </p:nvPr>
        </p:nvSpPr>
        <p:spPr>
          <a:xfrm>
            <a:off x="1619672" y="897564"/>
            <a:ext cx="7128792" cy="540060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B58D4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sz="quarter" idx="13"/>
          </p:nvPr>
        </p:nvSpPr>
        <p:spPr>
          <a:xfrm>
            <a:off x="6659568" y="1653648"/>
            <a:ext cx="2088901" cy="2916324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91123"/>
            <a:ext cx="1625457" cy="31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19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 userDrawn="1"/>
        </p:nvSpPr>
        <p:spPr>
          <a:xfrm>
            <a:off x="0" y="0"/>
            <a:ext cx="1259632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Ograda datuma 3"/>
          <p:cNvSpPr>
            <a:spLocks noGrp="1"/>
          </p:cNvSpPr>
          <p:nvPr>
            <p:ph type="dt" sz="half" idx="10"/>
          </p:nvPr>
        </p:nvSpPr>
        <p:spPr>
          <a:xfrm>
            <a:off x="1619672" y="4767264"/>
            <a:ext cx="2133600" cy="273844"/>
          </a:xfrm>
        </p:spPr>
        <p:txBody>
          <a:bodyPr/>
          <a:lstStyle/>
          <a:p>
            <a:fld id="{44ED4925-3387-43CC-82D2-311B3E11393D}" type="datetimeFigureOut">
              <a:rPr lang="sl-SI" smtClean="0"/>
              <a:t>27. 06. 2018</a:t>
            </a:fld>
            <a:endParaRPr lang="sl-SI" dirty="0"/>
          </a:p>
        </p:txBody>
      </p:sp>
      <p:sp>
        <p:nvSpPr>
          <p:cNvPr id="14" name="Ograda noge 4"/>
          <p:cNvSpPr>
            <a:spLocks noGrp="1"/>
          </p:cNvSpPr>
          <p:nvPr>
            <p:ph type="ftr" sz="quarter" idx="11"/>
          </p:nvPr>
        </p:nvSpPr>
        <p:spPr>
          <a:xfrm>
            <a:off x="3995936" y="4767264"/>
            <a:ext cx="2448272" cy="273844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15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660232" y="4767264"/>
            <a:ext cx="2133600" cy="273844"/>
          </a:xfrm>
        </p:spPr>
        <p:txBody>
          <a:bodyPr/>
          <a:lstStyle/>
          <a:p>
            <a:fld id="{CA7308EA-BA51-4432-B124-FDE68F57B0E2}" type="slidenum">
              <a:rPr lang="sl-SI" smtClean="0"/>
              <a:t>‹#›</a:t>
            </a:fld>
            <a:endParaRPr lang="sl-SI" dirty="0"/>
          </a:p>
        </p:txBody>
      </p:sp>
      <p:sp>
        <p:nvSpPr>
          <p:cNvPr id="12" name="Naslov 1"/>
          <p:cNvSpPr>
            <a:spLocks noGrp="1"/>
          </p:cNvSpPr>
          <p:nvPr>
            <p:ph type="title"/>
          </p:nvPr>
        </p:nvSpPr>
        <p:spPr>
          <a:xfrm>
            <a:off x="1619672" y="897564"/>
            <a:ext cx="7128792" cy="540060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B58D4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17" name="Ograda slike 2"/>
          <p:cNvSpPr>
            <a:spLocks noGrp="1"/>
          </p:cNvSpPr>
          <p:nvPr>
            <p:ph type="pic" idx="13"/>
          </p:nvPr>
        </p:nvSpPr>
        <p:spPr>
          <a:xfrm>
            <a:off x="4028846" y="1649729"/>
            <a:ext cx="4791631" cy="29236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</a:p>
        </p:txBody>
      </p:sp>
      <p:sp>
        <p:nvSpPr>
          <p:cNvPr id="19" name="Ograda vsebine 4"/>
          <p:cNvSpPr>
            <a:spLocks noGrp="1"/>
          </p:cNvSpPr>
          <p:nvPr>
            <p:ph sz="quarter" idx="15"/>
          </p:nvPr>
        </p:nvSpPr>
        <p:spPr>
          <a:xfrm>
            <a:off x="1691016" y="1653648"/>
            <a:ext cx="2088901" cy="2916324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91123"/>
            <a:ext cx="1625457" cy="31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65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grada besedila 13"/>
          <p:cNvSpPr>
            <a:spLocks noGrp="1"/>
          </p:cNvSpPr>
          <p:nvPr>
            <p:ph type="body" sz="quarter" idx="14" hasCustomPrompt="1"/>
          </p:nvPr>
        </p:nvSpPr>
        <p:spPr>
          <a:xfrm>
            <a:off x="3995514" y="2895786"/>
            <a:ext cx="4680942" cy="269081"/>
          </a:xfrm>
        </p:spPr>
        <p:txBody>
          <a:bodyPr>
            <a:normAutofit/>
          </a:bodyPr>
          <a:lstStyle>
            <a:lvl1pPr marL="0" indent="0">
              <a:buNone/>
              <a:defRPr lang="sl-SI" sz="1200" b="0" i="0" baseline="0" smtClean="0">
                <a:effectLst/>
                <a:latin typeface="+mn-lt"/>
              </a:defRPr>
            </a:lvl1pPr>
          </a:lstStyle>
          <a:p>
            <a:pPr lvl="0"/>
            <a:r>
              <a:rPr lang="sl-SI" dirty="0" err="1"/>
              <a:t>Download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presentation</a:t>
            </a:r>
            <a:r>
              <a:rPr lang="sl-SI" dirty="0"/>
              <a:t> </a:t>
            </a:r>
            <a:r>
              <a:rPr lang="sl-SI" dirty="0" err="1"/>
              <a:t>from</a:t>
            </a:r>
            <a:r>
              <a:rPr lang="sl-SI" dirty="0"/>
              <a:t>: http://xxxx.xxxx </a:t>
            </a:r>
          </a:p>
        </p:txBody>
      </p:sp>
      <p:sp>
        <p:nvSpPr>
          <p:cNvPr id="16" name="Ograda besedila 13"/>
          <p:cNvSpPr>
            <a:spLocks noGrp="1"/>
          </p:cNvSpPr>
          <p:nvPr>
            <p:ph type="body" sz="quarter" idx="16" hasCustomPrompt="1"/>
          </p:nvPr>
        </p:nvSpPr>
        <p:spPr>
          <a:xfrm>
            <a:off x="3995936" y="3274779"/>
            <a:ext cx="4680520" cy="269081"/>
          </a:xfrm>
        </p:spPr>
        <p:txBody>
          <a:bodyPr>
            <a:normAutofit/>
          </a:bodyPr>
          <a:lstStyle>
            <a:lvl1pPr marL="0" indent="0">
              <a:buNone/>
              <a:defRPr lang="sl-SI" sz="1200" b="0" i="0" baseline="0" smtClean="0">
                <a:effectLst/>
                <a:latin typeface="+mn-lt"/>
              </a:defRPr>
            </a:lvl1pPr>
          </a:lstStyle>
          <a:p>
            <a:pPr lvl="0"/>
            <a:r>
              <a:rPr lang="sl-SI" dirty="0" err="1"/>
              <a:t>Email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presenter</a:t>
            </a:r>
            <a:endParaRPr lang="sl-SI" dirty="0"/>
          </a:p>
        </p:txBody>
      </p:sp>
      <p:sp>
        <p:nvSpPr>
          <p:cNvPr id="18" name="Ograda številke diapozitiva 5"/>
          <p:cNvSpPr txBox="1">
            <a:spLocks/>
          </p:cNvSpPr>
          <p:nvPr userDrawn="1"/>
        </p:nvSpPr>
        <p:spPr>
          <a:xfrm>
            <a:off x="7956376" y="4353948"/>
            <a:ext cx="86409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l-SI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7308EA-BA51-4432-B124-FDE68F57B0E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0" name="Ograda vsebine 9"/>
          <p:cNvSpPr>
            <a:spLocks noGrp="1"/>
          </p:cNvSpPr>
          <p:nvPr>
            <p:ph sz="quarter" idx="17" hasCustomPrompt="1"/>
          </p:nvPr>
        </p:nvSpPr>
        <p:spPr>
          <a:xfrm>
            <a:off x="3995939" y="2031690"/>
            <a:ext cx="4824535" cy="431304"/>
          </a:xfrm>
        </p:spPr>
        <p:txBody>
          <a:bodyPr>
            <a:normAutofit/>
          </a:bodyPr>
          <a:lstStyle>
            <a:lvl1pPr marL="0" indent="0">
              <a:buNone/>
              <a:defRPr sz="2500" baseline="0">
                <a:solidFill>
                  <a:srgbClr val="B58D4F"/>
                </a:solidFill>
                <a:latin typeface="+mj-lt"/>
              </a:defRPr>
            </a:lvl1pPr>
          </a:lstStyle>
          <a:p>
            <a:pPr lvl="0"/>
            <a:r>
              <a:rPr lang="sl-SI" sz="3000" dirty="0" err="1"/>
              <a:t>Thank</a:t>
            </a:r>
            <a:r>
              <a:rPr lang="sl-SI" sz="3000" dirty="0"/>
              <a:t> </a:t>
            </a:r>
            <a:r>
              <a:rPr lang="sl-SI" sz="3000" dirty="0" err="1"/>
              <a:t>you</a:t>
            </a:r>
            <a:r>
              <a:rPr lang="sl-SI" sz="3000" dirty="0"/>
              <a:t> </a:t>
            </a:r>
            <a:r>
              <a:rPr lang="sl-SI" sz="3000" dirty="0" err="1"/>
              <a:t>for</a:t>
            </a:r>
            <a:r>
              <a:rPr lang="sl-SI" sz="3000" dirty="0"/>
              <a:t> </a:t>
            </a:r>
            <a:r>
              <a:rPr lang="sl-SI" sz="3000" dirty="0" err="1"/>
              <a:t>your</a:t>
            </a:r>
            <a:r>
              <a:rPr lang="sl-SI" sz="3000" dirty="0"/>
              <a:t> </a:t>
            </a:r>
            <a:r>
              <a:rPr lang="sl-SI" sz="3000" dirty="0" err="1"/>
              <a:t>attention</a:t>
            </a:r>
            <a:endParaRPr lang="sl-SI" dirty="0"/>
          </a:p>
        </p:txBody>
      </p:sp>
      <p:pic>
        <p:nvPicPr>
          <p:cNvPr id="23" name="Slika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216" y="4322269"/>
            <a:ext cx="1546893" cy="331393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586" y="4324269"/>
            <a:ext cx="1133659" cy="299711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347614"/>
            <a:ext cx="1625457" cy="31528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5815">
            <a:off x="202755" y="-92540"/>
            <a:ext cx="4050549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86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D4925-3387-43CC-82D2-311B3E11393D}" type="datetimeFigureOut">
              <a:rPr lang="sl-SI" smtClean="0"/>
              <a:t>27. 06. 2018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308EA-BA51-4432-B124-FDE68F57B0E2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6093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7" r:id="rId5"/>
    <p:sldLayoutId id="2147483658" r:id="rId6"/>
    <p:sldLayoutId id="2147483659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B58D4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810083-F81F-4B60-AE9E-B5FB9A2829D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95937" y="1924422"/>
            <a:ext cx="4679751" cy="1223392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PROCSEE as a vehicle for </a:t>
            </a:r>
            <a:r>
              <a:rPr lang="en-GB" b="1" dirty="0"/>
              <a:t>PHE Policy in CSEE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240B8-8A33-4466-B224-40A7D4FFAC0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sz="1600" dirty="0"/>
              <a:t>Experiences from </a:t>
            </a:r>
            <a:r>
              <a:rPr lang="hu-HU" sz="2800" b="1" dirty="0" smtClean="0"/>
              <a:t>Hungary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78246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7E153-B0CD-416C-B41B-A8B0095FF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Personalised Learning Environments</a:t>
            </a:r>
            <a:endParaRPr lang="de-DE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44B2F3-896B-4248-B214-1466062C02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446170"/>
              </p:ext>
            </p:extLst>
          </p:nvPr>
        </p:nvGraphicFramePr>
        <p:xfrm>
          <a:off x="1691680" y="1491630"/>
          <a:ext cx="7129463" cy="3651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898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7E153-B0CD-416C-B41B-A8B0095FF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Our PROCSEE Experience</a:t>
            </a:r>
            <a:endParaRPr lang="de-DE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44B2F3-896B-4248-B214-1466062C02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738469"/>
              </p:ext>
            </p:extLst>
          </p:nvPr>
        </p:nvGraphicFramePr>
        <p:xfrm>
          <a:off x="1645348" y="1491630"/>
          <a:ext cx="7129463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010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47567-AED1-4969-A078-80532C318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Intro – PHE in </a:t>
            </a:r>
            <a:r>
              <a:rPr lang="hu-HU" dirty="0" smtClean="0"/>
              <a:t>Hungary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FF544-447C-43AA-9159-6D00E6515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77" y="1653651"/>
            <a:ext cx="4680515" cy="3489849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/>
              <a:t>What is PHE in your country? </a:t>
            </a:r>
            <a:endParaRPr lang="hu-HU" b="1" dirty="0" smtClean="0"/>
          </a:p>
          <a:p>
            <a:pPr lvl="1"/>
            <a:r>
              <a:rPr lang="hu-HU" dirty="0"/>
              <a:t> </a:t>
            </a:r>
            <a:r>
              <a:rPr lang="hu-HU" dirty="0" smtClean="0"/>
              <a:t>The </a:t>
            </a:r>
            <a:r>
              <a:rPr lang="hu-HU" dirty="0" err="1" smtClean="0"/>
              <a:t>proportion</a:t>
            </a:r>
            <a:r>
              <a:rPr lang="hu-HU" dirty="0" smtClean="0"/>
              <a:t> of </a:t>
            </a:r>
            <a:r>
              <a:rPr lang="hu-HU" dirty="0" err="1" smtClean="0"/>
              <a:t>theory</a:t>
            </a:r>
            <a:r>
              <a:rPr lang="hu-HU" dirty="0" smtClean="0"/>
              <a:t> and </a:t>
            </a:r>
            <a:r>
              <a:rPr lang="hu-HU" dirty="0" err="1" smtClean="0"/>
              <a:t>practice</a:t>
            </a:r>
            <a:r>
              <a:rPr lang="hu-HU" dirty="0" smtClean="0"/>
              <a:t> (40-60%).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b="1" dirty="0"/>
              <a:t>How does it differ from VET / Academic </a:t>
            </a:r>
            <a:r>
              <a:rPr lang="en-GB" b="1" dirty="0" smtClean="0"/>
              <a:t>HE</a:t>
            </a:r>
            <a:endParaRPr lang="hu-HU" b="1" dirty="0" smtClean="0"/>
          </a:p>
          <a:p>
            <a:pPr marL="0" indent="539750">
              <a:buNone/>
              <a:tabLst>
                <a:tab pos="363538" algn="l"/>
              </a:tabLst>
            </a:pPr>
            <a:r>
              <a:rPr lang="hu-HU" dirty="0" smtClean="0"/>
              <a:t>UAS </a:t>
            </a:r>
            <a:r>
              <a:rPr lang="hu-HU" dirty="0" err="1" smtClean="0"/>
              <a:t>requirements</a:t>
            </a:r>
            <a:r>
              <a:rPr lang="hu-HU" dirty="0" smtClean="0"/>
              <a:t>:</a:t>
            </a:r>
          </a:p>
          <a:p>
            <a:pPr lvl="1">
              <a:spcAft>
                <a:spcPts val="600"/>
              </a:spcAft>
            </a:pPr>
            <a:r>
              <a:rPr lang="hu-HU" dirty="0" err="1"/>
              <a:t>S</a:t>
            </a:r>
            <a:r>
              <a:rPr lang="hu-HU" dirty="0" err="1" smtClean="0"/>
              <a:t>maller</a:t>
            </a:r>
            <a:r>
              <a:rPr lang="hu-HU" dirty="0" smtClean="0"/>
              <a:t> </a:t>
            </a:r>
            <a:r>
              <a:rPr lang="hu-HU" dirty="0" err="1"/>
              <a:t>scale</a:t>
            </a:r>
            <a:r>
              <a:rPr lang="hu-HU" dirty="0"/>
              <a:t> of BA/</a:t>
            </a:r>
            <a:r>
              <a:rPr lang="hu-HU" dirty="0" err="1"/>
              <a:t>BSc</a:t>
            </a:r>
            <a:r>
              <a:rPr lang="hu-HU" dirty="0"/>
              <a:t>, </a:t>
            </a:r>
            <a:r>
              <a:rPr lang="hu-HU" dirty="0" smtClean="0"/>
              <a:t>MA/</a:t>
            </a:r>
            <a:r>
              <a:rPr lang="hu-HU" dirty="0" err="1" smtClean="0"/>
              <a:t>MSc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(</a:t>
            </a:r>
            <a:r>
              <a:rPr lang="hu-HU" dirty="0"/>
              <a:t>Minimum 4 BA, and 2 MA </a:t>
            </a:r>
            <a:r>
              <a:rPr lang="hu-HU" dirty="0" err="1" smtClean="0"/>
              <a:t>programs</a:t>
            </a:r>
            <a:r>
              <a:rPr lang="hu-HU" dirty="0" smtClean="0"/>
              <a:t>)</a:t>
            </a:r>
          </a:p>
          <a:p>
            <a:pPr lvl="1">
              <a:spcAft>
                <a:spcPts val="600"/>
              </a:spcAft>
            </a:pPr>
            <a:r>
              <a:rPr lang="hu-HU" dirty="0" smtClean="0"/>
              <a:t>No </a:t>
            </a:r>
            <a:r>
              <a:rPr lang="hu-HU" dirty="0" err="1" smtClean="0"/>
              <a:t>doctoral</a:t>
            </a:r>
            <a:r>
              <a:rPr lang="hu-HU" dirty="0" smtClean="0"/>
              <a:t> program</a:t>
            </a:r>
          </a:p>
          <a:p>
            <a:pPr lvl="1">
              <a:spcAft>
                <a:spcPts val="600"/>
              </a:spcAft>
            </a:pPr>
            <a:r>
              <a:rPr lang="hu-HU" dirty="0" err="1"/>
              <a:t>Operating</a:t>
            </a:r>
            <a:r>
              <a:rPr lang="hu-HU" dirty="0"/>
              <a:t> </a:t>
            </a:r>
            <a:r>
              <a:rPr lang="hu-HU" dirty="0" err="1"/>
              <a:t>Dual</a:t>
            </a:r>
            <a:r>
              <a:rPr lang="hu-HU" dirty="0"/>
              <a:t> </a:t>
            </a:r>
            <a:r>
              <a:rPr lang="hu-HU" dirty="0" err="1"/>
              <a:t>Course</a:t>
            </a:r>
            <a:r>
              <a:rPr lang="hu-HU" dirty="0"/>
              <a:t> in min. 2 </a:t>
            </a:r>
            <a:r>
              <a:rPr lang="hu-HU" dirty="0" err="1"/>
              <a:t>degree</a:t>
            </a:r>
            <a:r>
              <a:rPr lang="hu-HU" dirty="0"/>
              <a:t> </a:t>
            </a:r>
            <a:r>
              <a:rPr lang="hu-HU" dirty="0" err="1"/>
              <a:t>programs</a:t>
            </a:r>
            <a:endParaRPr lang="hu-HU" dirty="0"/>
          </a:p>
          <a:p>
            <a:pPr lvl="1">
              <a:spcAft>
                <a:spcPts val="600"/>
              </a:spcAft>
            </a:pPr>
            <a:r>
              <a:rPr lang="hu-HU" dirty="0"/>
              <a:t>Min. 45 %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teaching</a:t>
            </a:r>
            <a:r>
              <a:rPr lang="hu-HU" dirty="0"/>
              <a:t> </a:t>
            </a:r>
            <a:r>
              <a:rPr lang="hu-HU" dirty="0" err="1"/>
              <a:t>staff</a:t>
            </a:r>
            <a:r>
              <a:rPr lang="hu-HU" dirty="0"/>
              <a:t> must 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academic</a:t>
            </a:r>
            <a:r>
              <a:rPr lang="hu-HU" dirty="0"/>
              <a:t> </a:t>
            </a:r>
            <a:r>
              <a:rPr lang="hu-HU" dirty="0" err="1"/>
              <a:t>qualification</a:t>
            </a:r>
            <a:endParaRPr lang="hu-HU" dirty="0"/>
          </a:p>
          <a:p>
            <a:pPr lvl="1">
              <a:spcAft>
                <a:spcPts val="600"/>
              </a:spcAft>
            </a:pPr>
            <a:r>
              <a:rPr lang="hu-HU" dirty="0" err="1"/>
              <a:t>Provide</a:t>
            </a:r>
            <a:r>
              <a:rPr lang="hu-HU" dirty="0"/>
              <a:t> </a:t>
            </a:r>
            <a:r>
              <a:rPr lang="hu-HU" dirty="0" err="1"/>
              <a:t>foreign</a:t>
            </a:r>
            <a:r>
              <a:rPr lang="hu-HU" dirty="0"/>
              <a:t> </a:t>
            </a:r>
            <a:r>
              <a:rPr lang="hu-HU" dirty="0" err="1"/>
              <a:t>language</a:t>
            </a:r>
            <a:r>
              <a:rPr lang="hu-HU" dirty="0"/>
              <a:t> </a:t>
            </a:r>
            <a:r>
              <a:rPr lang="hu-HU" dirty="0" err="1"/>
              <a:t>course</a:t>
            </a:r>
            <a:endParaRPr lang="hu-HU" dirty="0"/>
          </a:p>
          <a:p>
            <a:pPr lvl="1">
              <a:spcAft>
                <a:spcPts val="600"/>
              </a:spcAft>
            </a:pPr>
            <a:r>
              <a:rPr lang="hu-HU" dirty="0" err="1"/>
              <a:t>Operating</a:t>
            </a:r>
            <a:r>
              <a:rPr lang="hu-HU" dirty="0"/>
              <a:t> </a:t>
            </a:r>
            <a:r>
              <a:rPr lang="hu-HU" dirty="0" err="1"/>
              <a:t>scientific</a:t>
            </a:r>
            <a:r>
              <a:rPr lang="hu-HU" dirty="0"/>
              <a:t> </a:t>
            </a:r>
            <a:r>
              <a:rPr lang="hu-HU" dirty="0" err="1"/>
              <a:t>student</a:t>
            </a:r>
            <a:r>
              <a:rPr lang="hu-HU" dirty="0"/>
              <a:t> </a:t>
            </a:r>
            <a:r>
              <a:rPr lang="hu-HU" dirty="0" err="1"/>
              <a:t>collegium</a:t>
            </a:r>
            <a:r>
              <a:rPr lang="en-US" dirty="0"/>
              <a:t> </a:t>
            </a:r>
            <a:r>
              <a:rPr lang="hu-HU" sz="2500" dirty="0" smtClean="0"/>
              <a:t>		</a:t>
            </a:r>
            <a:endParaRPr lang="hu-HU" dirty="0" smtClean="0"/>
          </a:p>
          <a:p>
            <a:pPr lvl="2"/>
            <a:endParaRPr lang="en-GB" dirty="0"/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6372200" y="2641035"/>
            <a:ext cx="2540637" cy="201622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err="1"/>
              <a:t>Focuses</a:t>
            </a:r>
            <a:r>
              <a:rPr lang="hu-HU" dirty="0"/>
              <a:t>: </a:t>
            </a:r>
          </a:p>
          <a:p>
            <a:pPr lvl="1">
              <a:buFontTx/>
              <a:buChar char="-"/>
            </a:pPr>
            <a:r>
              <a:rPr lang="hu-HU" sz="1600" dirty="0"/>
              <a:t>Business</a:t>
            </a:r>
          </a:p>
          <a:p>
            <a:pPr lvl="1">
              <a:buFontTx/>
              <a:buChar char="-"/>
            </a:pPr>
            <a:r>
              <a:rPr lang="hu-HU" sz="1600" dirty="0" err="1"/>
              <a:t>Pedagogy</a:t>
            </a:r>
            <a:endParaRPr lang="hu-HU" sz="1600" dirty="0"/>
          </a:p>
          <a:p>
            <a:pPr lvl="1">
              <a:buFontTx/>
              <a:buChar char="-"/>
            </a:pPr>
            <a:r>
              <a:rPr lang="hu-HU" sz="1600" dirty="0" err="1"/>
              <a:t>Multinational</a:t>
            </a:r>
            <a:r>
              <a:rPr lang="hu-HU" sz="1600" dirty="0"/>
              <a:t> </a:t>
            </a:r>
            <a:r>
              <a:rPr lang="hu-HU" sz="1600" dirty="0" err="1"/>
              <a:t>companies</a:t>
            </a:r>
            <a:r>
              <a:rPr lang="hu-HU" sz="1600" dirty="0"/>
              <a:t> </a:t>
            </a:r>
            <a:r>
              <a:rPr lang="hu-HU" sz="1600" dirty="0" err="1" smtClean="0"/>
              <a:t>driven</a:t>
            </a:r>
            <a:r>
              <a:rPr lang="hu-HU" sz="2500" dirty="0" smtClean="0"/>
              <a:t>		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370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771550"/>
            <a:ext cx="7884368" cy="39399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églalap 4"/>
          <p:cNvSpPr/>
          <p:nvPr/>
        </p:nvSpPr>
        <p:spPr>
          <a:xfrm>
            <a:off x="6732240" y="987574"/>
            <a:ext cx="241176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2195736" y="4731990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smtClean="0"/>
              <a:t>ACADEMIC UNIVERSITIES</a:t>
            </a:r>
            <a:endParaRPr lang="hu-HU" sz="14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4788024" y="4731990"/>
            <a:ext cx="2952328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smtClean="0">
                <a:solidFill>
                  <a:srgbClr val="FF0000"/>
                </a:solidFill>
              </a:rPr>
              <a:t>PROFESSIONIAL UNIVERSITIES</a:t>
            </a:r>
            <a:endParaRPr lang="hu-HU" sz="1400" b="1" dirty="0">
              <a:solidFill>
                <a:srgbClr val="FF000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7956376" y="4731990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smtClean="0"/>
              <a:t>VET</a:t>
            </a:r>
            <a:endParaRPr lang="hu-HU" sz="1400" b="1" dirty="0"/>
          </a:p>
        </p:txBody>
      </p:sp>
    </p:spTree>
    <p:extLst>
      <p:ext uri="{BB962C8B-B14F-4D97-AF65-F5344CB8AC3E}">
        <p14:creationId xmlns:p14="http://schemas.microsoft.com/office/powerpoint/2010/main" val="38471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801B1-5921-4AC7-9A5A-B2E2ADC05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General Statistics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F516D-A5DA-47D2-933B-C75B27F84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many experts did you involve nationally?</a:t>
            </a:r>
            <a:r>
              <a:rPr lang="hu-HU" dirty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= </a:t>
            </a:r>
            <a:r>
              <a:rPr lang="hu-HU" dirty="0"/>
              <a:t>4 EXPERTS</a:t>
            </a:r>
            <a:endParaRPr lang="en-GB" dirty="0"/>
          </a:p>
          <a:p>
            <a:r>
              <a:rPr lang="en-GB" dirty="0"/>
              <a:t>How many meetings did you have?</a:t>
            </a:r>
            <a:r>
              <a:rPr lang="hu-HU" dirty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= </a:t>
            </a:r>
            <a:r>
              <a:rPr lang="hu-HU" dirty="0"/>
              <a:t>1 + 6 </a:t>
            </a:r>
            <a:r>
              <a:rPr lang="hu-HU" dirty="0" err="1"/>
              <a:t>meetings</a:t>
            </a:r>
            <a:endParaRPr lang="en-GB" dirty="0"/>
          </a:p>
          <a:p>
            <a:r>
              <a:rPr lang="en-GB" dirty="0"/>
              <a:t>Any other interesting stats?</a:t>
            </a:r>
            <a:r>
              <a:rPr lang="hu-HU" dirty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4" name="Szalagnyíl lefelé 3"/>
          <p:cNvSpPr/>
          <p:nvPr/>
        </p:nvSpPr>
        <p:spPr>
          <a:xfrm>
            <a:off x="5436096" y="3363838"/>
            <a:ext cx="1728192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41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87998"/>
              </p:ext>
            </p:extLst>
          </p:nvPr>
        </p:nvGraphicFramePr>
        <p:xfrm>
          <a:off x="107504" y="51470"/>
          <a:ext cx="8964495" cy="4806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6112">
                  <a:extLst>
                    <a:ext uri="{9D8B030D-6E8A-4147-A177-3AD203B41FA5}">
                      <a16:colId xmlns:a16="http://schemas.microsoft.com/office/drawing/2014/main" val="3723788254"/>
                    </a:ext>
                  </a:extLst>
                </a:gridCol>
                <a:gridCol w="845011">
                  <a:extLst>
                    <a:ext uri="{9D8B030D-6E8A-4147-A177-3AD203B41FA5}">
                      <a16:colId xmlns:a16="http://schemas.microsoft.com/office/drawing/2014/main" val="3328661282"/>
                    </a:ext>
                  </a:extLst>
                </a:gridCol>
                <a:gridCol w="1120562">
                  <a:extLst>
                    <a:ext uri="{9D8B030D-6E8A-4147-A177-3AD203B41FA5}">
                      <a16:colId xmlns:a16="http://schemas.microsoft.com/office/drawing/2014/main" val="3302385061"/>
                    </a:ext>
                  </a:extLst>
                </a:gridCol>
                <a:gridCol w="1120562">
                  <a:extLst>
                    <a:ext uri="{9D8B030D-6E8A-4147-A177-3AD203B41FA5}">
                      <a16:colId xmlns:a16="http://schemas.microsoft.com/office/drawing/2014/main" val="3338045828"/>
                    </a:ext>
                  </a:extLst>
                </a:gridCol>
                <a:gridCol w="1120562">
                  <a:extLst>
                    <a:ext uri="{9D8B030D-6E8A-4147-A177-3AD203B41FA5}">
                      <a16:colId xmlns:a16="http://schemas.microsoft.com/office/drawing/2014/main" val="2763091756"/>
                    </a:ext>
                  </a:extLst>
                </a:gridCol>
                <a:gridCol w="1120562">
                  <a:extLst>
                    <a:ext uri="{9D8B030D-6E8A-4147-A177-3AD203B41FA5}">
                      <a16:colId xmlns:a16="http://schemas.microsoft.com/office/drawing/2014/main" val="4169504560"/>
                    </a:ext>
                  </a:extLst>
                </a:gridCol>
                <a:gridCol w="1120562">
                  <a:extLst>
                    <a:ext uri="{9D8B030D-6E8A-4147-A177-3AD203B41FA5}">
                      <a16:colId xmlns:a16="http://schemas.microsoft.com/office/drawing/2014/main" val="2217457432"/>
                    </a:ext>
                  </a:extLst>
                </a:gridCol>
                <a:gridCol w="1120562">
                  <a:extLst>
                    <a:ext uri="{9D8B030D-6E8A-4147-A177-3AD203B41FA5}">
                      <a16:colId xmlns:a16="http://schemas.microsoft.com/office/drawing/2014/main" val="229609414"/>
                    </a:ext>
                  </a:extLst>
                </a:gridCol>
              </a:tblGrid>
              <a:tr h="4680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  <a:latin typeface="+mj-lt"/>
                        </a:rPr>
                        <a:t>Issue</a:t>
                      </a:r>
                      <a:endParaRPr lang="hu-H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  <a:latin typeface="+mj-lt"/>
                        </a:rPr>
                        <a:t>Date</a:t>
                      </a:r>
                      <a:endParaRPr lang="hu-H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  <a:latin typeface="+mj-lt"/>
                        </a:rPr>
                        <a:t>Place</a:t>
                      </a:r>
                      <a:endParaRPr lang="hu-H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err="1" smtClean="0">
                          <a:effectLst/>
                          <a:latin typeface="+mj-lt"/>
                        </a:rPr>
                        <a:t>Participants</a:t>
                      </a:r>
                      <a:endParaRPr lang="hu-H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  <a:latin typeface="+mj-lt"/>
                        </a:rPr>
                        <a:t>Authorities</a:t>
                      </a:r>
                      <a:endParaRPr lang="hu-H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err="1" smtClean="0">
                          <a:effectLst/>
                          <a:latin typeface="+mj-lt"/>
                        </a:rPr>
                        <a:t>Institutions</a:t>
                      </a:r>
                      <a:endParaRPr lang="hu-H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+mj-lt"/>
                        </a:rPr>
                        <a:t>Business</a:t>
                      </a:r>
                      <a:endParaRPr lang="hu-H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effectLst/>
                          <a:latin typeface="+mj-lt"/>
                        </a:rPr>
                        <a:t>Experts</a:t>
                      </a:r>
                      <a:endParaRPr lang="hu-HU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080950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Dissemination</a:t>
                      </a:r>
                      <a:endParaRPr lang="hu-HU" sz="14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50">
                          <a:effectLst/>
                          <a:latin typeface="+mj-lt"/>
                        </a:rPr>
                        <a:t>23.11.2016</a:t>
                      </a:r>
                      <a:endParaRPr lang="hu-HU" sz="105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50">
                          <a:effectLst/>
                          <a:latin typeface="+mj-lt"/>
                        </a:rPr>
                        <a:t>Budapest</a:t>
                      </a:r>
                      <a:endParaRPr lang="hu-HU" sz="105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</a:rPr>
                        <a:t>16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</a:rPr>
                        <a:t>8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</a:rPr>
                        <a:t>0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</a:rPr>
                        <a:t>7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</a:rPr>
                        <a:t>1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344282105"/>
                  </a:ext>
                </a:extLst>
              </a:tr>
              <a:tr h="336440">
                <a:tc gridSpan="8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NCPHEE</a:t>
                      </a:r>
                      <a:endParaRPr lang="hu-HU" sz="18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834" marR="4834" marT="4834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975912"/>
                  </a:ext>
                </a:extLst>
              </a:tr>
              <a:tr h="410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 err="1">
                          <a:effectLst/>
                          <a:latin typeface="+mj-lt"/>
                        </a:rPr>
                        <a:t>Challenges</a:t>
                      </a:r>
                      <a:r>
                        <a:rPr lang="hu-HU" sz="1050" dirty="0">
                          <a:effectLst/>
                          <a:latin typeface="+mj-lt"/>
                        </a:rPr>
                        <a:t> </a:t>
                      </a:r>
                      <a:r>
                        <a:rPr lang="hu-HU" sz="1050" dirty="0" err="1">
                          <a:effectLst/>
                          <a:latin typeface="+mj-lt"/>
                        </a:rPr>
                        <a:t>identified</a:t>
                      </a:r>
                      <a:endParaRPr lang="hu-HU" sz="10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50">
                          <a:effectLst/>
                          <a:latin typeface="+mj-lt"/>
                        </a:rPr>
                        <a:t>05.07.2016</a:t>
                      </a:r>
                      <a:endParaRPr lang="hu-HU" sz="105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  <a:latin typeface="+mj-lt"/>
                        </a:rPr>
                        <a:t>Budapest</a:t>
                      </a:r>
                      <a:endParaRPr lang="hu-HU" sz="10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</a:rPr>
                        <a:t>14</a:t>
                      </a:r>
                      <a:endParaRPr lang="hu-H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</a:rPr>
                        <a:t>1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</a:rPr>
                        <a:t>2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</a:rPr>
                        <a:t>7</a:t>
                      </a:r>
                      <a:endParaRPr lang="hu-H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</a:rPr>
                        <a:t>4</a:t>
                      </a:r>
                      <a:endParaRPr lang="hu-H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666073097"/>
                  </a:ext>
                </a:extLst>
              </a:tr>
              <a:tr h="4999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50">
                          <a:effectLst/>
                          <a:latin typeface="+mj-lt"/>
                        </a:rPr>
                        <a:t>T1 National recommendations</a:t>
                      </a:r>
                      <a:endParaRPr lang="hu-HU" sz="105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50">
                          <a:effectLst/>
                          <a:latin typeface="+mj-lt"/>
                        </a:rPr>
                        <a:t>23.05.2018</a:t>
                      </a:r>
                      <a:endParaRPr lang="hu-HU" sz="105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50">
                          <a:effectLst/>
                          <a:latin typeface="+mj-lt"/>
                        </a:rPr>
                        <a:t>Budapest</a:t>
                      </a:r>
                      <a:endParaRPr lang="hu-HU" sz="105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</a:rPr>
                        <a:t>10</a:t>
                      </a:r>
                      <a:endParaRPr lang="hu-H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</a:rPr>
                        <a:t>2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</a:rPr>
                        <a:t>2</a:t>
                      </a:r>
                      <a:endParaRPr lang="hu-H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</a:rPr>
                        <a:t>3</a:t>
                      </a:r>
                      <a:endParaRPr lang="hu-H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</a:rPr>
                        <a:t>3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2706001847"/>
                  </a:ext>
                </a:extLst>
              </a:tr>
              <a:tr h="4999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50">
                          <a:effectLst/>
                          <a:latin typeface="+mj-lt"/>
                        </a:rPr>
                        <a:t>T4National recommendations</a:t>
                      </a:r>
                      <a:endParaRPr lang="hu-HU" sz="105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50">
                          <a:effectLst/>
                          <a:latin typeface="+mj-lt"/>
                        </a:rPr>
                        <a:t>24.05.2018</a:t>
                      </a:r>
                      <a:endParaRPr lang="hu-HU" sz="105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50">
                          <a:effectLst/>
                          <a:latin typeface="+mj-lt"/>
                        </a:rPr>
                        <a:t>Budapest</a:t>
                      </a:r>
                      <a:endParaRPr lang="hu-HU" sz="105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</a:rPr>
                        <a:t>6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</a:rPr>
                        <a:t>1</a:t>
                      </a:r>
                      <a:endParaRPr lang="hu-H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</a:rPr>
                        <a:t>3</a:t>
                      </a:r>
                      <a:endParaRPr lang="hu-H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</a:rPr>
                        <a:t>1</a:t>
                      </a:r>
                      <a:endParaRPr lang="hu-H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</a:rPr>
                        <a:t>1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3895964714"/>
                  </a:ext>
                </a:extLst>
              </a:tr>
              <a:tr h="4999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50">
                          <a:effectLst/>
                          <a:latin typeface="+mj-lt"/>
                        </a:rPr>
                        <a:t>T3 National recommendations</a:t>
                      </a:r>
                      <a:endParaRPr lang="hu-HU" sz="105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50">
                          <a:effectLst/>
                          <a:latin typeface="+mj-lt"/>
                        </a:rPr>
                        <a:t>24.05.2018</a:t>
                      </a:r>
                      <a:endParaRPr lang="hu-HU" sz="105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50">
                          <a:effectLst/>
                          <a:latin typeface="+mj-lt"/>
                        </a:rPr>
                        <a:t>Budapest</a:t>
                      </a:r>
                      <a:endParaRPr lang="hu-HU" sz="105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</a:rPr>
                        <a:t>5</a:t>
                      </a:r>
                      <a:endParaRPr lang="hu-H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</a:rPr>
                        <a:t>1</a:t>
                      </a:r>
                      <a:endParaRPr lang="hu-H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</a:rPr>
                        <a:t>1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</a:rPr>
                        <a:t>2</a:t>
                      </a:r>
                      <a:endParaRPr lang="hu-H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</a:rPr>
                        <a:t>1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752808821"/>
                  </a:ext>
                </a:extLst>
              </a:tr>
              <a:tr h="6647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 err="1">
                          <a:effectLst/>
                          <a:latin typeface="+mj-lt"/>
                        </a:rPr>
                        <a:t>Summary</a:t>
                      </a:r>
                      <a:r>
                        <a:rPr lang="hu-HU" sz="1050" dirty="0">
                          <a:effectLst/>
                          <a:latin typeface="+mj-lt"/>
                        </a:rPr>
                        <a:t> of </a:t>
                      </a:r>
                      <a:r>
                        <a:rPr lang="hu-HU" sz="1050" dirty="0" err="1">
                          <a:effectLst/>
                          <a:latin typeface="+mj-lt"/>
                        </a:rPr>
                        <a:t>national</a:t>
                      </a:r>
                      <a:r>
                        <a:rPr lang="hu-HU" sz="1050" dirty="0">
                          <a:effectLst/>
                          <a:latin typeface="+mj-lt"/>
                        </a:rPr>
                        <a:t> </a:t>
                      </a:r>
                      <a:r>
                        <a:rPr lang="hu-HU" sz="1050" dirty="0" err="1">
                          <a:effectLst/>
                          <a:latin typeface="+mj-lt"/>
                        </a:rPr>
                        <a:t>recommendations</a:t>
                      </a:r>
                      <a:endParaRPr lang="hu-HU" sz="10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  <a:latin typeface="+mj-lt"/>
                        </a:rPr>
                        <a:t>29.05.2018</a:t>
                      </a:r>
                      <a:endParaRPr lang="hu-HU" sz="10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  <a:latin typeface="+mj-lt"/>
                        </a:rPr>
                        <a:t>Budapest</a:t>
                      </a:r>
                      <a:endParaRPr lang="hu-HU" sz="10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</a:rPr>
                        <a:t>11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</a:rPr>
                        <a:t>2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</a:rPr>
                        <a:t>5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</a:rPr>
                        <a:t>0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</a:rPr>
                        <a:t>4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2719218468"/>
                  </a:ext>
                </a:extLst>
              </a:tr>
              <a:tr h="4999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  <a:latin typeface="+mj-lt"/>
                        </a:rPr>
                        <a:t>T2 National </a:t>
                      </a:r>
                      <a:r>
                        <a:rPr lang="hu-HU" sz="1050" dirty="0" err="1" smtClean="0">
                          <a:effectLst/>
                          <a:latin typeface="+mj-lt"/>
                        </a:rPr>
                        <a:t>recommendations</a:t>
                      </a:r>
                      <a:endParaRPr lang="hu-HU" sz="1050" dirty="0" smtClean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0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  <a:latin typeface="+mj-lt"/>
                        </a:rPr>
                        <a:t>05.06.2018</a:t>
                      </a:r>
                      <a:endParaRPr lang="hu-HU" sz="10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  <a:latin typeface="+mj-lt"/>
                        </a:rPr>
                        <a:t>Veszprém</a:t>
                      </a:r>
                      <a:endParaRPr lang="hu-HU" sz="105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</a:rPr>
                        <a:t>8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j-lt"/>
                        </a:rPr>
                        <a:t>0</a:t>
                      </a:r>
                      <a:endParaRPr lang="hu-HU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</a:rPr>
                        <a:t>0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j-lt"/>
                        </a:rPr>
                        <a:t>7</a:t>
                      </a: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j-lt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4" marR="4834" marT="4834" marB="0" anchor="ctr"/>
                </a:tc>
                <a:extLst>
                  <a:ext uri="{0D108BD9-81ED-4DB2-BD59-A6C34878D82A}">
                    <a16:rowId xmlns:a16="http://schemas.microsoft.com/office/drawing/2014/main" val="505336088"/>
                  </a:ext>
                </a:extLst>
              </a:tr>
              <a:tr h="499944">
                <a:tc gridSpan="2"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1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Number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of </a:t>
                      </a:r>
                      <a:r>
                        <a:rPr lang="hu-HU" sz="11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participants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36" marR="7736" marT="7736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u-H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36" marR="7736" marT="7736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70</a:t>
                      </a:r>
                    </a:p>
                  </a:txBody>
                  <a:tcPr marL="7736" marR="7736" marT="773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</a:t>
                      </a:r>
                    </a:p>
                  </a:txBody>
                  <a:tcPr marL="7736" marR="7736" marT="773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</a:t>
                      </a:r>
                    </a:p>
                  </a:txBody>
                  <a:tcPr marL="7736" marR="7736" marT="773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27</a:t>
                      </a:r>
                    </a:p>
                  </a:txBody>
                  <a:tcPr marL="7736" marR="7736" marT="773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b="1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7736" marR="7736" marT="7736" marB="0" anchor="ctr"/>
                </a:tc>
                <a:extLst>
                  <a:ext uri="{0D108BD9-81ED-4DB2-BD59-A6C34878D82A}">
                    <a16:rowId xmlns:a16="http://schemas.microsoft.com/office/drawing/2014/main" val="3340654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88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58FA8-44EE-46C5-A870-BFFFD89F0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Main Lessons learned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2085B-EC18-4C80-9C5C-00636AEE6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Define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role</a:t>
            </a:r>
            <a:r>
              <a:rPr lang="hu-HU" dirty="0" smtClean="0"/>
              <a:t> of PHE in a </a:t>
            </a:r>
            <a:r>
              <a:rPr lang="hu-HU" dirty="0" err="1" smtClean="0"/>
              <a:t>wider</a:t>
            </a:r>
            <a:r>
              <a:rPr lang="hu-HU" dirty="0" smtClean="0"/>
              <a:t> </a:t>
            </a:r>
            <a:r>
              <a:rPr lang="hu-HU" dirty="0" err="1" smtClean="0"/>
              <a:t>social</a:t>
            </a:r>
            <a:r>
              <a:rPr lang="hu-HU" dirty="0" smtClean="0"/>
              <a:t> and </a:t>
            </a:r>
            <a:r>
              <a:rPr lang="hu-HU" dirty="0" err="1" smtClean="0"/>
              <a:t>economical</a:t>
            </a:r>
            <a:r>
              <a:rPr lang="hu-HU" dirty="0" smtClean="0"/>
              <a:t> context - WE DO NOT DO IT YET.</a:t>
            </a:r>
          </a:p>
          <a:p>
            <a:endParaRPr lang="hu-HU" dirty="0" smtClean="0"/>
          </a:p>
          <a:p>
            <a:r>
              <a:rPr lang="hu-HU" dirty="0"/>
              <a:t>In PROCSEE </a:t>
            </a:r>
            <a:r>
              <a:rPr lang="hu-HU" dirty="0" err="1"/>
              <a:t>countries</a:t>
            </a:r>
            <a:r>
              <a:rPr lang="hu-HU" dirty="0"/>
              <a:t> </a:t>
            </a:r>
            <a:r>
              <a:rPr lang="hu-HU" dirty="0" err="1"/>
              <a:t>there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 more </a:t>
            </a:r>
            <a:r>
              <a:rPr lang="hu-HU" dirty="0" err="1"/>
              <a:t>similar</a:t>
            </a:r>
            <a:r>
              <a:rPr lang="hu-HU" dirty="0"/>
              <a:t> </a:t>
            </a:r>
            <a:r>
              <a:rPr lang="hu-HU" dirty="0" err="1" smtClean="0"/>
              <a:t>challenges</a:t>
            </a:r>
            <a:r>
              <a:rPr lang="hu-HU" dirty="0" smtClean="0"/>
              <a:t> </a:t>
            </a:r>
            <a:r>
              <a:rPr lang="hu-HU" dirty="0" err="1"/>
              <a:t>than</a:t>
            </a:r>
            <a:r>
              <a:rPr lang="hu-HU" dirty="0"/>
              <a:t> country </a:t>
            </a:r>
            <a:r>
              <a:rPr lang="hu-HU" dirty="0" err="1" smtClean="0"/>
              <a:t>specific</a:t>
            </a:r>
            <a:r>
              <a:rPr lang="hu-HU" dirty="0"/>
              <a:t> </a:t>
            </a:r>
            <a:r>
              <a:rPr lang="hu-HU" dirty="0" err="1" smtClean="0"/>
              <a:t>ones</a:t>
            </a:r>
            <a:r>
              <a:rPr lang="hu-HU" dirty="0" smtClean="0"/>
              <a:t> </a:t>
            </a:r>
            <a:r>
              <a:rPr lang="hu-HU" dirty="0" err="1" smtClean="0"/>
              <a:t>thus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a </a:t>
            </a:r>
            <a:r>
              <a:rPr lang="hu-HU" dirty="0" err="1" smtClean="0"/>
              <a:t>lot</a:t>
            </a:r>
            <a:r>
              <a:rPr lang="hu-HU" dirty="0" smtClean="0"/>
              <a:t> of </a:t>
            </a:r>
            <a:r>
              <a:rPr lang="hu-HU" dirty="0" err="1" smtClean="0"/>
              <a:t>potential</a:t>
            </a:r>
            <a:r>
              <a:rPr lang="hu-HU" dirty="0" smtClean="0"/>
              <a:t> </a:t>
            </a:r>
            <a:r>
              <a:rPr lang="hu-HU" dirty="0" err="1" smtClean="0"/>
              <a:t>areas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peer-learning</a:t>
            </a:r>
            <a:r>
              <a:rPr lang="hu-HU" dirty="0" smtClean="0"/>
              <a:t>. – THE PROJECT CONFIRMED  OF ITS INITIAL HYPOTESIS. </a:t>
            </a:r>
          </a:p>
          <a:p>
            <a:endParaRPr lang="hu-HU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681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7E153-B0CD-416C-B41B-A8B0095FF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771550"/>
            <a:ext cx="7128792" cy="540060"/>
          </a:xfrm>
        </p:spPr>
        <p:txBody>
          <a:bodyPr>
            <a:noAutofit/>
          </a:bodyPr>
          <a:lstStyle/>
          <a:p>
            <a:r>
              <a:rPr lang="en-GB" sz="2400" dirty="0"/>
              <a:t>Alignment of PHE with Regional Strategies</a:t>
            </a:r>
            <a:endParaRPr lang="de-DE" sz="2400" dirty="0"/>
          </a:p>
        </p:txBody>
      </p:sp>
      <p:grpSp>
        <p:nvGrpSpPr>
          <p:cNvPr id="6" name="Csoportba foglalás 5"/>
          <p:cNvGrpSpPr/>
          <p:nvPr/>
        </p:nvGrpSpPr>
        <p:grpSpPr>
          <a:xfrm>
            <a:off x="1547664" y="1203598"/>
            <a:ext cx="7129463" cy="980690"/>
            <a:chOff x="540396" y="-824754"/>
            <a:chExt cx="7129463" cy="980690"/>
          </a:xfrm>
          <a:scene3d>
            <a:camera prst="orthographicFront"/>
            <a:lightRig rig="flat" dir="t"/>
          </a:scene3d>
        </p:grpSpPr>
        <p:sp>
          <p:nvSpPr>
            <p:cNvPr id="7" name="Lekerekített téglalap 6"/>
            <p:cNvSpPr/>
            <p:nvPr/>
          </p:nvSpPr>
          <p:spPr>
            <a:xfrm>
              <a:off x="540396" y="-752746"/>
              <a:ext cx="7129463" cy="36004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Lekerekített téglalap 4"/>
            <p:cNvSpPr/>
            <p:nvPr/>
          </p:nvSpPr>
          <p:spPr>
            <a:xfrm>
              <a:off x="540396" y="-824754"/>
              <a:ext cx="7023357" cy="9806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500" kern="1200" dirty="0" smtClean="0"/>
                <a:t>Main Activities Our Association in next years</a:t>
              </a:r>
              <a:endParaRPr lang="hu-HU" sz="2500" kern="1200" dirty="0" smtClean="0"/>
            </a:p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2500" kern="1200" dirty="0"/>
            </a:p>
          </p:txBody>
        </p:sp>
      </p:grp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02085B-EC18-4C80-9C5C-00636AEE6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72" y="1707654"/>
            <a:ext cx="7128791" cy="1566171"/>
          </a:xfrm>
        </p:spPr>
        <p:txBody>
          <a:bodyPr>
            <a:normAutofit fontScale="92500"/>
          </a:bodyPr>
          <a:lstStyle/>
          <a:p>
            <a:pPr marL="457200" indent="-457200"/>
            <a:r>
              <a:rPr lang="sl-SI" sz="1800" dirty="0" smtClean="0"/>
              <a:t>Promotion of embedding proactive regional engagement into internal policies and strategies of PHEIs and measuring the impact of regional role of PHEI during the impementation.</a:t>
            </a:r>
          </a:p>
          <a:p>
            <a:pPr marL="457200" indent="-457200"/>
            <a:r>
              <a:rPr lang="sl-SI" sz="1800" dirty="0" smtClean="0"/>
              <a:t>Achievement of involving regional stakeholders into the operative and strategic decisions of PHEIs based on wide networking.</a:t>
            </a:r>
            <a:endParaRPr lang="de-DE" sz="1800" dirty="0">
              <a:solidFill>
                <a:srgbClr val="FF0000"/>
              </a:solidFill>
            </a:endParaRPr>
          </a:p>
        </p:txBody>
      </p:sp>
      <p:grpSp>
        <p:nvGrpSpPr>
          <p:cNvPr id="10" name="Csoportba foglalás 9"/>
          <p:cNvGrpSpPr/>
          <p:nvPr/>
        </p:nvGrpSpPr>
        <p:grpSpPr>
          <a:xfrm>
            <a:off x="1436225" y="3242475"/>
            <a:ext cx="7129463" cy="539452"/>
            <a:chOff x="0" y="2120047"/>
            <a:chExt cx="7129463" cy="539452"/>
          </a:xfrm>
          <a:scene3d>
            <a:camera prst="orthographicFront"/>
            <a:lightRig rig="flat" dir="t"/>
          </a:scene3d>
        </p:grpSpPr>
        <p:sp>
          <p:nvSpPr>
            <p:cNvPr id="11" name="Lekerekített téglalap 10"/>
            <p:cNvSpPr/>
            <p:nvPr/>
          </p:nvSpPr>
          <p:spPr>
            <a:xfrm>
              <a:off x="0" y="2120047"/>
              <a:ext cx="7129463" cy="539452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Lekerekített téglalap 4"/>
            <p:cNvSpPr/>
            <p:nvPr/>
          </p:nvSpPr>
          <p:spPr>
            <a:xfrm>
              <a:off x="26334" y="2146381"/>
              <a:ext cx="7076795" cy="4867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300" kern="1200" dirty="0"/>
                <a:t>Our Main Demands from Government</a:t>
              </a:r>
              <a:endParaRPr lang="de-DE" sz="2300" kern="1200" dirty="0"/>
            </a:p>
          </p:txBody>
        </p:sp>
      </p:grpSp>
      <p:sp>
        <p:nvSpPr>
          <p:cNvPr id="13" name="Téglalap 12"/>
          <p:cNvSpPr/>
          <p:nvPr/>
        </p:nvSpPr>
        <p:spPr>
          <a:xfrm>
            <a:off x="1619672" y="3778479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sl-SI" dirty="0" smtClean="0"/>
              <a:t>Review and develop the complex policy framework to support regional engagement of PHE.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l-SI" dirty="0" smtClean="0"/>
              <a:t>Facilitate staff mobility between PHE and world of work (open up) – remove obstacles, develop </a:t>
            </a:r>
            <a:r>
              <a:rPr lang="sl-SI" dirty="0" smtClean="0"/>
              <a:t>incentives.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376642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7E153-B0CD-416C-B41B-A8B0095FF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Promotion of PHE in Response to Skill Shortages</a:t>
            </a:r>
            <a:endParaRPr lang="de-DE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44B2F3-896B-4248-B214-1466062C02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132630"/>
              </p:ext>
            </p:extLst>
          </p:nvPr>
        </p:nvGraphicFramePr>
        <p:xfrm>
          <a:off x="1645348" y="1491630"/>
          <a:ext cx="7129463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816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7E153-B0CD-416C-B41B-A8B0095FF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897564"/>
            <a:ext cx="7416824" cy="540060"/>
          </a:xfrm>
        </p:spPr>
        <p:txBody>
          <a:bodyPr>
            <a:noAutofit/>
          </a:bodyPr>
          <a:lstStyle/>
          <a:p>
            <a:r>
              <a:rPr lang="en-GB" sz="2400" dirty="0"/>
              <a:t>Organising and Monitoring Student Placements</a:t>
            </a:r>
            <a:endParaRPr lang="de-DE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44B2F3-896B-4248-B214-1466062C02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360096"/>
              </p:ext>
            </p:extLst>
          </p:nvPr>
        </p:nvGraphicFramePr>
        <p:xfrm>
          <a:off x="1645348" y="1491630"/>
          <a:ext cx="7129463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610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_procsee">
  <a:themeElements>
    <a:clrScheme name="Procsee color theme">
      <a:dk1>
        <a:srgbClr val="000000"/>
      </a:dk1>
      <a:lt1>
        <a:srgbClr val="FFFFFF"/>
      </a:lt1>
      <a:dk2>
        <a:srgbClr val="B58D4F"/>
      </a:dk2>
      <a:lt2>
        <a:srgbClr val="B58D4F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B58D4F"/>
      </a:folHlink>
    </a:clrScheme>
    <a:fontScheme name="Po meri 2">
      <a:majorFont>
        <a:latin typeface="ACto bold"/>
        <a:ea typeface=""/>
        <a:cs typeface=""/>
      </a:majorFont>
      <a:minorFont>
        <a:latin typeface="ACto light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PP_procsee</Template>
  <TotalTime>407</TotalTime>
  <Words>600</Words>
  <Application>Microsoft Office PowerPoint</Application>
  <PresentationFormat>Diavetítés a képernyőre (16:9 oldalarány)</PresentationFormat>
  <Paragraphs>135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ACto bold</vt:lpstr>
      <vt:lpstr>ACto light</vt:lpstr>
      <vt:lpstr>Arial</vt:lpstr>
      <vt:lpstr>Calibri</vt:lpstr>
      <vt:lpstr>Times New Roman</vt:lpstr>
      <vt:lpstr>PP_procsee</vt:lpstr>
      <vt:lpstr>PowerPoint-bemutató</vt:lpstr>
      <vt:lpstr>Intro – PHE in Hungary</vt:lpstr>
      <vt:lpstr>PowerPoint-bemutató</vt:lpstr>
      <vt:lpstr>General Statistics</vt:lpstr>
      <vt:lpstr>PowerPoint-bemutató</vt:lpstr>
      <vt:lpstr>Main Lessons learned</vt:lpstr>
      <vt:lpstr>Alignment of PHE with Regional Strategies</vt:lpstr>
      <vt:lpstr>Promotion of PHE in Response to Skill Shortages</vt:lpstr>
      <vt:lpstr>Organising and Monitoring Student Placements</vt:lpstr>
      <vt:lpstr>Personalised Learning Environments</vt:lpstr>
      <vt:lpstr>Our PROCSEE Experience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PC</dc:creator>
  <cp:lastModifiedBy>Racsko Reka</cp:lastModifiedBy>
  <cp:revision>32</cp:revision>
  <dcterms:created xsi:type="dcterms:W3CDTF">2016-10-14T09:12:54Z</dcterms:created>
  <dcterms:modified xsi:type="dcterms:W3CDTF">2018-06-27T16:35:57Z</dcterms:modified>
</cp:coreProperties>
</file>